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80" r:id="rId3"/>
    <p:sldId id="261" r:id="rId4"/>
    <p:sldId id="262" r:id="rId5"/>
    <p:sldId id="268" r:id="rId6"/>
    <p:sldId id="281" r:id="rId7"/>
    <p:sldId id="282" r:id="rId8"/>
    <p:sldId id="283" r:id="rId9"/>
    <p:sldId id="284" r:id="rId10"/>
    <p:sldId id="288" r:id="rId11"/>
    <p:sldId id="289" r:id="rId12"/>
    <p:sldId id="291" r:id="rId13"/>
    <p:sldId id="293" r:id="rId14"/>
    <p:sldId id="295" r:id="rId15"/>
    <p:sldId id="274" r:id="rId16"/>
    <p:sldId id="294" r:id="rId17"/>
    <p:sldId id="276" r:id="rId18"/>
    <p:sldId id="277" r:id="rId19"/>
    <p:sldId id="287"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476"/>
    <a:srgbClr val="000000"/>
    <a:srgbClr val="D40F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43" autoAdjust="0"/>
  </p:normalViewPr>
  <p:slideViewPr>
    <p:cSldViewPr>
      <p:cViewPr>
        <p:scale>
          <a:sx n="92" d="100"/>
          <a:sy n="92" d="100"/>
        </p:scale>
        <p:origin x="-9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81839-9F96-4F78-BEC5-F7F63DEBF9BE}"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en-GB"/>
        </a:p>
      </dgm:t>
    </dgm:pt>
    <dgm:pt modelId="{A552068B-7CD4-4CFC-9352-9290E38BBF68}">
      <dgm:prSet phldrT="[Text]"/>
      <dgm:spPr/>
      <dgm:t>
        <a:bodyPr/>
        <a:lstStyle/>
        <a:p>
          <a:r>
            <a:rPr lang="en-GB" dirty="0" smtClean="0">
              <a:latin typeface="Arial" panose="020B0604020202020204" pitchFamily="34" charset="0"/>
              <a:cs typeface="Arial" panose="020B0604020202020204" pitchFamily="34" charset="0"/>
            </a:rPr>
            <a:t>Review</a:t>
          </a:r>
          <a:endParaRPr lang="en-GB" dirty="0">
            <a:latin typeface="Arial" panose="020B0604020202020204" pitchFamily="34" charset="0"/>
            <a:cs typeface="Arial" panose="020B0604020202020204" pitchFamily="34" charset="0"/>
          </a:endParaRPr>
        </a:p>
      </dgm:t>
    </dgm:pt>
    <dgm:pt modelId="{5482B2BC-8F57-4CF8-8F67-5EB375D00804}" type="parTrans" cxnId="{0255DA62-4B02-4766-A70A-81209DF4910C}">
      <dgm:prSet/>
      <dgm:spPr/>
      <dgm:t>
        <a:bodyPr/>
        <a:lstStyle/>
        <a:p>
          <a:endParaRPr lang="en-GB"/>
        </a:p>
      </dgm:t>
    </dgm:pt>
    <dgm:pt modelId="{A29341AE-E356-4ADB-B3A2-08874D676260}" type="sibTrans" cxnId="{0255DA62-4B02-4766-A70A-81209DF4910C}">
      <dgm:prSet/>
      <dgm:spPr/>
      <dgm:t>
        <a:bodyPr/>
        <a:lstStyle/>
        <a:p>
          <a:endParaRPr lang="en-GB"/>
        </a:p>
      </dgm:t>
    </dgm:pt>
    <dgm:pt modelId="{3779FF9A-BBDF-47A5-9550-F32B4F351E27}">
      <dgm:prSet phldrT="[Text]"/>
      <dgm:spPr/>
      <dgm:t>
        <a:bodyPr/>
        <a:lstStyle/>
        <a:p>
          <a:r>
            <a:rPr lang="en-GB" dirty="0" smtClean="0">
              <a:latin typeface="Arial" panose="020B0604020202020204" pitchFamily="34" charset="0"/>
              <a:cs typeface="Arial" panose="020B0604020202020204" pitchFamily="34" charset="0"/>
            </a:rPr>
            <a:t>Plan</a:t>
          </a:r>
          <a:endParaRPr lang="en-GB" dirty="0">
            <a:latin typeface="Arial" panose="020B0604020202020204" pitchFamily="34" charset="0"/>
            <a:cs typeface="Arial" panose="020B0604020202020204" pitchFamily="34" charset="0"/>
          </a:endParaRPr>
        </a:p>
      </dgm:t>
    </dgm:pt>
    <dgm:pt modelId="{6E66A266-2259-4BF0-AB5E-1D300F3FC542}" type="parTrans" cxnId="{3370E4A6-320E-4745-AEBA-694F96C78202}">
      <dgm:prSet/>
      <dgm:spPr/>
      <dgm:t>
        <a:bodyPr/>
        <a:lstStyle/>
        <a:p>
          <a:endParaRPr lang="en-GB"/>
        </a:p>
      </dgm:t>
    </dgm:pt>
    <dgm:pt modelId="{F5B6B4AD-4488-487B-983D-0A9EDD59F4E2}" type="sibTrans" cxnId="{3370E4A6-320E-4745-AEBA-694F96C78202}">
      <dgm:prSet/>
      <dgm:spPr/>
      <dgm:t>
        <a:bodyPr/>
        <a:lstStyle/>
        <a:p>
          <a:endParaRPr lang="en-GB"/>
        </a:p>
      </dgm:t>
    </dgm:pt>
    <dgm:pt modelId="{474CFE6A-448C-4BD7-90F4-84F74F692A6F}">
      <dgm:prSet phldrT="[Text]"/>
      <dgm:spPr/>
      <dgm:t>
        <a:bodyPr/>
        <a:lstStyle/>
        <a:p>
          <a:r>
            <a:rPr lang="en-GB" dirty="0" smtClean="0">
              <a:latin typeface="Arial" panose="020B0604020202020204" pitchFamily="34" charset="0"/>
              <a:cs typeface="Arial" panose="020B0604020202020204" pitchFamily="34" charset="0"/>
            </a:rPr>
            <a:t>Do</a:t>
          </a:r>
          <a:endParaRPr lang="en-GB" dirty="0">
            <a:latin typeface="Arial" panose="020B0604020202020204" pitchFamily="34" charset="0"/>
            <a:cs typeface="Arial" panose="020B0604020202020204" pitchFamily="34" charset="0"/>
          </a:endParaRPr>
        </a:p>
      </dgm:t>
    </dgm:pt>
    <dgm:pt modelId="{FCA4D7DF-197C-478A-87E7-6BCF1F569797}" type="parTrans" cxnId="{B93B24EC-8188-43EE-9795-A1B7F44D53C5}">
      <dgm:prSet/>
      <dgm:spPr/>
      <dgm:t>
        <a:bodyPr/>
        <a:lstStyle/>
        <a:p>
          <a:endParaRPr lang="en-GB"/>
        </a:p>
      </dgm:t>
    </dgm:pt>
    <dgm:pt modelId="{533A86B7-D728-4798-9306-5C50C27C6806}" type="sibTrans" cxnId="{B93B24EC-8188-43EE-9795-A1B7F44D53C5}">
      <dgm:prSet/>
      <dgm:spPr/>
      <dgm:t>
        <a:bodyPr/>
        <a:lstStyle/>
        <a:p>
          <a:endParaRPr lang="en-GB"/>
        </a:p>
      </dgm:t>
    </dgm:pt>
    <dgm:pt modelId="{264A5E77-C2B4-4DA2-8EB1-47950E0C1A26}" type="pres">
      <dgm:prSet presAssocID="{23481839-9F96-4F78-BEC5-F7F63DEBF9BE}" presName="cycle" presStyleCnt="0">
        <dgm:presLayoutVars>
          <dgm:dir/>
          <dgm:resizeHandles val="exact"/>
        </dgm:presLayoutVars>
      </dgm:prSet>
      <dgm:spPr/>
      <dgm:t>
        <a:bodyPr/>
        <a:lstStyle/>
        <a:p>
          <a:endParaRPr lang="en-GB"/>
        </a:p>
      </dgm:t>
    </dgm:pt>
    <dgm:pt modelId="{17591F1C-2F1F-477F-A6DF-15C73ED40050}" type="pres">
      <dgm:prSet presAssocID="{A552068B-7CD4-4CFC-9352-9290E38BBF68}" presName="node" presStyleLbl="node1" presStyleIdx="0" presStyleCnt="3" custScaleX="69561" custScaleY="61949">
        <dgm:presLayoutVars>
          <dgm:bulletEnabled val="1"/>
        </dgm:presLayoutVars>
      </dgm:prSet>
      <dgm:spPr/>
      <dgm:t>
        <a:bodyPr/>
        <a:lstStyle/>
        <a:p>
          <a:endParaRPr lang="en-GB"/>
        </a:p>
      </dgm:t>
    </dgm:pt>
    <dgm:pt modelId="{A68B2662-5E84-4D55-9B1A-4C94407C8650}" type="pres">
      <dgm:prSet presAssocID="{A552068B-7CD4-4CFC-9352-9290E38BBF68}" presName="spNode" presStyleCnt="0"/>
      <dgm:spPr/>
    </dgm:pt>
    <dgm:pt modelId="{930D5E49-D70C-4A4A-98B0-2F2E2C6D272D}" type="pres">
      <dgm:prSet presAssocID="{A29341AE-E356-4ADB-B3A2-08874D676260}" presName="sibTrans" presStyleLbl="sibTrans1D1" presStyleIdx="0" presStyleCnt="3"/>
      <dgm:spPr/>
      <dgm:t>
        <a:bodyPr/>
        <a:lstStyle/>
        <a:p>
          <a:endParaRPr lang="en-GB"/>
        </a:p>
      </dgm:t>
    </dgm:pt>
    <dgm:pt modelId="{A12A581F-3C7B-4964-943E-E0ECD75134A0}" type="pres">
      <dgm:prSet presAssocID="{3779FF9A-BBDF-47A5-9550-F32B4F351E27}" presName="node" presStyleLbl="node1" presStyleIdx="1" presStyleCnt="3" custScaleX="75218" custScaleY="54483" custRadScaleRad="95944" custRadScaleInc="3521">
        <dgm:presLayoutVars>
          <dgm:bulletEnabled val="1"/>
        </dgm:presLayoutVars>
      </dgm:prSet>
      <dgm:spPr/>
      <dgm:t>
        <a:bodyPr/>
        <a:lstStyle/>
        <a:p>
          <a:endParaRPr lang="en-GB"/>
        </a:p>
      </dgm:t>
    </dgm:pt>
    <dgm:pt modelId="{6DF6D693-A712-42FD-9819-48542C3EA5D8}" type="pres">
      <dgm:prSet presAssocID="{3779FF9A-BBDF-47A5-9550-F32B4F351E27}" presName="spNode" presStyleCnt="0"/>
      <dgm:spPr/>
    </dgm:pt>
    <dgm:pt modelId="{0DFCCA0D-5000-4FAA-95DB-DF11CE291758}" type="pres">
      <dgm:prSet presAssocID="{F5B6B4AD-4488-487B-983D-0A9EDD59F4E2}" presName="sibTrans" presStyleLbl="sibTrans1D1" presStyleIdx="1" presStyleCnt="3"/>
      <dgm:spPr/>
      <dgm:t>
        <a:bodyPr/>
        <a:lstStyle/>
        <a:p>
          <a:endParaRPr lang="en-GB"/>
        </a:p>
      </dgm:t>
    </dgm:pt>
    <dgm:pt modelId="{7D04AFAD-4ABB-4328-852D-710BE6A84927}" type="pres">
      <dgm:prSet presAssocID="{474CFE6A-448C-4BD7-90F4-84F74F692A6F}" presName="node" presStyleLbl="node1" presStyleIdx="2" presStyleCnt="3" custScaleX="67638" custScaleY="50815">
        <dgm:presLayoutVars>
          <dgm:bulletEnabled val="1"/>
        </dgm:presLayoutVars>
      </dgm:prSet>
      <dgm:spPr/>
      <dgm:t>
        <a:bodyPr/>
        <a:lstStyle/>
        <a:p>
          <a:endParaRPr lang="en-GB"/>
        </a:p>
      </dgm:t>
    </dgm:pt>
    <dgm:pt modelId="{624E0B33-F4D8-4835-99C0-EDC82A4412FC}" type="pres">
      <dgm:prSet presAssocID="{474CFE6A-448C-4BD7-90F4-84F74F692A6F}" presName="spNode" presStyleCnt="0"/>
      <dgm:spPr/>
    </dgm:pt>
    <dgm:pt modelId="{F4A9B6D0-CFA1-4270-A4CF-B96835D9448B}" type="pres">
      <dgm:prSet presAssocID="{533A86B7-D728-4798-9306-5C50C27C6806}" presName="sibTrans" presStyleLbl="sibTrans1D1" presStyleIdx="2" presStyleCnt="3"/>
      <dgm:spPr/>
      <dgm:t>
        <a:bodyPr/>
        <a:lstStyle/>
        <a:p>
          <a:endParaRPr lang="en-GB"/>
        </a:p>
      </dgm:t>
    </dgm:pt>
  </dgm:ptLst>
  <dgm:cxnLst>
    <dgm:cxn modelId="{4706E4E8-DD09-4611-86AB-2241525021B5}" type="presOf" srcId="{533A86B7-D728-4798-9306-5C50C27C6806}" destId="{F4A9B6D0-CFA1-4270-A4CF-B96835D9448B}" srcOrd="0" destOrd="0" presId="urn:microsoft.com/office/officeart/2005/8/layout/cycle5"/>
    <dgm:cxn modelId="{3370E4A6-320E-4745-AEBA-694F96C78202}" srcId="{23481839-9F96-4F78-BEC5-F7F63DEBF9BE}" destId="{3779FF9A-BBDF-47A5-9550-F32B4F351E27}" srcOrd="1" destOrd="0" parTransId="{6E66A266-2259-4BF0-AB5E-1D300F3FC542}" sibTransId="{F5B6B4AD-4488-487B-983D-0A9EDD59F4E2}"/>
    <dgm:cxn modelId="{3E6310E6-46B4-4AE1-A468-A90F16155798}" type="presOf" srcId="{A29341AE-E356-4ADB-B3A2-08874D676260}" destId="{930D5E49-D70C-4A4A-98B0-2F2E2C6D272D}" srcOrd="0" destOrd="0" presId="urn:microsoft.com/office/officeart/2005/8/layout/cycle5"/>
    <dgm:cxn modelId="{AE8F07A7-0F88-4FB2-90DF-CE0034A9F49B}" type="presOf" srcId="{F5B6B4AD-4488-487B-983D-0A9EDD59F4E2}" destId="{0DFCCA0D-5000-4FAA-95DB-DF11CE291758}" srcOrd="0" destOrd="0" presId="urn:microsoft.com/office/officeart/2005/8/layout/cycle5"/>
    <dgm:cxn modelId="{B7FD9A34-D733-4E87-8ED0-DCB5CB48FA08}" type="presOf" srcId="{3779FF9A-BBDF-47A5-9550-F32B4F351E27}" destId="{A12A581F-3C7B-4964-943E-E0ECD75134A0}" srcOrd="0" destOrd="0" presId="urn:microsoft.com/office/officeart/2005/8/layout/cycle5"/>
    <dgm:cxn modelId="{26DA7044-73EF-45EE-968F-0DF41842F4CB}" type="presOf" srcId="{23481839-9F96-4F78-BEC5-F7F63DEBF9BE}" destId="{264A5E77-C2B4-4DA2-8EB1-47950E0C1A26}" srcOrd="0" destOrd="0" presId="urn:microsoft.com/office/officeart/2005/8/layout/cycle5"/>
    <dgm:cxn modelId="{00359D2C-5F52-4FFA-9C77-699EC0917629}" type="presOf" srcId="{A552068B-7CD4-4CFC-9352-9290E38BBF68}" destId="{17591F1C-2F1F-477F-A6DF-15C73ED40050}" srcOrd="0" destOrd="0" presId="urn:microsoft.com/office/officeart/2005/8/layout/cycle5"/>
    <dgm:cxn modelId="{0255DA62-4B02-4766-A70A-81209DF4910C}" srcId="{23481839-9F96-4F78-BEC5-F7F63DEBF9BE}" destId="{A552068B-7CD4-4CFC-9352-9290E38BBF68}" srcOrd="0" destOrd="0" parTransId="{5482B2BC-8F57-4CF8-8F67-5EB375D00804}" sibTransId="{A29341AE-E356-4ADB-B3A2-08874D676260}"/>
    <dgm:cxn modelId="{75AADF5B-E0D0-40A4-8405-900C463CCEA2}" type="presOf" srcId="{474CFE6A-448C-4BD7-90F4-84F74F692A6F}" destId="{7D04AFAD-4ABB-4328-852D-710BE6A84927}" srcOrd="0" destOrd="0" presId="urn:microsoft.com/office/officeart/2005/8/layout/cycle5"/>
    <dgm:cxn modelId="{B93B24EC-8188-43EE-9795-A1B7F44D53C5}" srcId="{23481839-9F96-4F78-BEC5-F7F63DEBF9BE}" destId="{474CFE6A-448C-4BD7-90F4-84F74F692A6F}" srcOrd="2" destOrd="0" parTransId="{FCA4D7DF-197C-478A-87E7-6BCF1F569797}" sibTransId="{533A86B7-D728-4798-9306-5C50C27C6806}"/>
    <dgm:cxn modelId="{C29254BC-F7EA-4EC8-8904-FBB05C69CB63}" type="presParOf" srcId="{264A5E77-C2B4-4DA2-8EB1-47950E0C1A26}" destId="{17591F1C-2F1F-477F-A6DF-15C73ED40050}" srcOrd="0" destOrd="0" presId="urn:microsoft.com/office/officeart/2005/8/layout/cycle5"/>
    <dgm:cxn modelId="{EDAB8DD3-F5D0-417C-B39C-8E2BA05617D9}" type="presParOf" srcId="{264A5E77-C2B4-4DA2-8EB1-47950E0C1A26}" destId="{A68B2662-5E84-4D55-9B1A-4C94407C8650}" srcOrd="1" destOrd="0" presId="urn:microsoft.com/office/officeart/2005/8/layout/cycle5"/>
    <dgm:cxn modelId="{C85A8DA6-3223-4C29-B509-2CC93C93ECE3}" type="presParOf" srcId="{264A5E77-C2B4-4DA2-8EB1-47950E0C1A26}" destId="{930D5E49-D70C-4A4A-98B0-2F2E2C6D272D}" srcOrd="2" destOrd="0" presId="urn:microsoft.com/office/officeart/2005/8/layout/cycle5"/>
    <dgm:cxn modelId="{3B52445B-395B-4041-9C05-EB8C86DC1F1F}" type="presParOf" srcId="{264A5E77-C2B4-4DA2-8EB1-47950E0C1A26}" destId="{A12A581F-3C7B-4964-943E-E0ECD75134A0}" srcOrd="3" destOrd="0" presId="urn:microsoft.com/office/officeart/2005/8/layout/cycle5"/>
    <dgm:cxn modelId="{73EB9E09-A940-4586-AC6A-9981E3DBDE13}" type="presParOf" srcId="{264A5E77-C2B4-4DA2-8EB1-47950E0C1A26}" destId="{6DF6D693-A712-42FD-9819-48542C3EA5D8}" srcOrd="4" destOrd="0" presId="urn:microsoft.com/office/officeart/2005/8/layout/cycle5"/>
    <dgm:cxn modelId="{CBAB0C4A-6EA9-4F4B-A94F-715BE9B51029}" type="presParOf" srcId="{264A5E77-C2B4-4DA2-8EB1-47950E0C1A26}" destId="{0DFCCA0D-5000-4FAA-95DB-DF11CE291758}" srcOrd="5" destOrd="0" presId="urn:microsoft.com/office/officeart/2005/8/layout/cycle5"/>
    <dgm:cxn modelId="{16AFE919-D55E-4180-BC1D-4762581971AC}" type="presParOf" srcId="{264A5E77-C2B4-4DA2-8EB1-47950E0C1A26}" destId="{7D04AFAD-4ABB-4328-852D-710BE6A84927}" srcOrd="6" destOrd="0" presId="urn:microsoft.com/office/officeart/2005/8/layout/cycle5"/>
    <dgm:cxn modelId="{52B9CBB2-7469-4137-AC24-8508211B613C}" type="presParOf" srcId="{264A5E77-C2B4-4DA2-8EB1-47950E0C1A26}" destId="{624E0B33-F4D8-4835-99C0-EDC82A4412FC}" srcOrd="7" destOrd="0" presId="urn:microsoft.com/office/officeart/2005/8/layout/cycle5"/>
    <dgm:cxn modelId="{6AE2FC78-D2ED-4C16-ACB5-98C6F6101AC1}" type="presParOf" srcId="{264A5E77-C2B4-4DA2-8EB1-47950E0C1A26}" destId="{F4A9B6D0-CFA1-4270-A4CF-B96835D9448B}"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29F5A-0CBB-4B6C-B9CF-468EB18E3FE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6E135B0C-989D-44EF-AB1E-E6D2FD253808}">
      <dgm:prSet phldrT="[Text]" custT="1"/>
      <dgm:spPr/>
      <dgm:t>
        <a:bodyPr/>
        <a:lstStyle/>
        <a:p>
          <a:r>
            <a:rPr lang="en-GB" sz="1800" dirty="0" smtClean="0">
              <a:latin typeface="Arial" panose="020B0604020202020204" pitchFamily="34" charset="0"/>
              <a:cs typeface="Arial" panose="020B0604020202020204" pitchFamily="34" charset="0"/>
            </a:rPr>
            <a:t>School community views</a:t>
          </a:r>
          <a:endParaRPr lang="en-GB" sz="1800" dirty="0">
            <a:latin typeface="Arial" panose="020B0604020202020204" pitchFamily="34" charset="0"/>
            <a:cs typeface="Arial" panose="020B0604020202020204" pitchFamily="34" charset="0"/>
          </a:endParaRPr>
        </a:p>
      </dgm:t>
    </dgm:pt>
    <dgm:pt modelId="{F6D4C038-164C-4BAC-86F0-3E12457D5993}" type="parTrans" cxnId="{0D467A2A-688D-4D55-9B78-3DF66466C032}">
      <dgm:prSet/>
      <dgm:spPr/>
      <dgm:t>
        <a:bodyPr/>
        <a:lstStyle/>
        <a:p>
          <a:endParaRPr lang="en-GB"/>
        </a:p>
      </dgm:t>
    </dgm:pt>
    <dgm:pt modelId="{8FBBA7E5-BD6E-4C36-B9CE-6EFE5B885102}" type="sibTrans" cxnId="{0D467A2A-688D-4D55-9B78-3DF66466C032}">
      <dgm:prSet/>
      <dgm:spPr/>
      <dgm:t>
        <a:bodyPr/>
        <a:lstStyle/>
        <a:p>
          <a:endParaRPr lang="en-GB"/>
        </a:p>
      </dgm:t>
    </dgm:pt>
    <dgm:pt modelId="{2EE52D07-437A-4D70-AA9B-3E7F9AE05C67}">
      <dgm:prSet phldrT="[Text]" custT="1"/>
      <dgm:spPr/>
      <dgm:t>
        <a:bodyPr/>
        <a:lstStyle/>
        <a:p>
          <a:r>
            <a:rPr lang="en-GB" sz="1800" dirty="0" smtClean="0">
              <a:latin typeface="Arial" panose="020B0604020202020204" pitchFamily="34" charset="0"/>
              <a:cs typeface="Arial" panose="020B0604020202020204" pitchFamily="34" charset="0"/>
            </a:rPr>
            <a:t>Existing pupil data </a:t>
          </a:r>
          <a:endParaRPr lang="en-GB" sz="1800" dirty="0">
            <a:latin typeface="Arial" panose="020B0604020202020204" pitchFamily="34" charset="0"/>
            <a:cs typeface="Arial" panose="020B0604020202020204" pitchFamily="34" charset="0"/>
          </a:endParaRPr>
        </a:p>
      </dgm:t>
    </dgm:pt>
    <dgm:pt modelId="{3E4EAD3E-BCCB-443E-A55C-D2DAD5D10BF6}" type="parTrans" cxnId="{12A80CC0-62A2-4EEF-9C50-D54770B6B8CD}">
      <dgm:prSet/>
      <dgm:spPr/>
      <dgm:t>
        <a:bodyPr/>
        <a:lstStyle/>
        <a:p>
          <a:endParaRPr lang="en-GB"/>
        </a:p>
      </dgm:t>
    </dgm:pt>
    <dgm:pt modelId="{D6955FFF-D3E8-4DC8-A4C8-C8397A219B9E}" type="sibTrans" cxnId="{12A80CC0-62A2-4EEF-9C50-D54770B6B8CD}">
      <dgm:prSet/>
      <dgm:spPr/>
      <dgm:t>
        <a:bodyPr/>
        <a:lstStyle/>
        <a:p>
          <a:endParaRPr lang="en-GB"/>
        </a:p>
      </dgm:t>
    </dgm:pt>
    <dgm:pt modelId="{002CF680-EB6D-4FC2-BA58-7397F7301D1A}">
      <dgm:prSet phldrT="[Text]" custT="1"/>
      <dgm:spPr/>
      <dgm:t>
        <a:bodyPr/>
        <a:lstStyle/>
        <a:p>
          <a:r>
            <a:rPr lang="en-GB" sz="1800" dirty="0" smtClean="0">
              <a:latin typeface="Arial" panose="020B0604020202020204" pitchFamily="34" charset="0"/>
              <a:cs typeface="Arial" panose="020B0604020202020204" pitchFamily="34" charset="0"/>
            </a:rPr>
            <a:t>Reflection and learning</a:t>
          </a:r>
          <a:endParaRPr lang="en-GB" sz="1800" dirty="0">
            <a:latin typeface="Arial" panose="020B0604020202020204" pitchFamily="34" charset="0"/>
            <a:cs typeface="Arial" panose="020B0604020202020204" pitchFamily="34" charset="0"/>
          </a:endParaRPr>
        </a:p>
      </dgm:t>
    </dgm:pt>
    <dgm:pt modelId="{A6D5C371-7355-44C2-9A12-B8AFD0E0B186}" type="parTrans" cxnId="{FF72B5DA-117C-4F6C-A248-1898BF49D4DD}">
      <dgm:prSet/>
      <dgm:spPr/>
      <dgm:t>
        <a:bodyPr/>
        <a:lstStyle/>
        <a:p>
          <a:endParaRPr lang="en-GB"/>
        </a:p>
      </dgm:t>
    </dgm:pt>
    <dgm:pt modelId="{3C29AF7F-D3CC-4E78-8586-4ED44F103B33}" type="sibTrans" cxnId="{FF72B5DA-117C-4F6C-A248-1898BF49D4DD}">
      <dgm:prSet/>
      <dgm:spPr/>
      <dgm:t>
        <a:bodyPr/>
        <a:lstStyle/>
        <a:p>
          <a:endParaRPr lang="en-GB"/>
        </a:p>
      </dgm:t>
    </dgm:pt>
    <dgm:pt modelId="{C28B9B8C-1F50-4585-BD93-D76E36F0D0EA}">
      <dgm:prSet phldrT="[Text]" custT="1"/>
      <dgm:spPr/>
      <dgm:t>
        <a:bodyPr/>
        <a:lstStyle/>
        <a:p>
          <a:r>
            <a:rPr lang="en-GB" sz="1800" b="1" dirty="0" smtClean="0">
              <a:solidFill>
                <a:schemeClr val="accent1">
                  <a:lumMod val="50000"/>
                </a:schemeClr>
              </a:solidFill>
              <a:latin typeface="Arial" panose="020B0604020202020204" pitchFamily="34" charset="0"/>
              <a:cs typeface="Arial" panose="020B0604020202020204" pitchFamily="34" charset="0"/>
            </a:rPr>
            <a:t>Strengths/weaknesses</a:t>
          </a:r>
        </a:p>
        <a:p>
          <a:r>
            <a:rPr lang="en-GB" sz="1800" b="1" dirty="0" smtClean="0">
              <a:solidFill>
                <a:schemeClr val="accent1">
                  <a:lumMod val="50000"/>
                </a:schemeClr>
              </a:solidFill>
              <a:latin typeface="Arial" panose="020B0604020202020204" pitchFamily="34" charset="0"/>
              <a:cs typeface="Arial" panose="020B0604020202020204" pitchFamily="34" charset="0"/>
            </a:rPr>
            <a:t>IDEAS</a:t>
          </a:r>
        </a:p>
      </dgm:t>
    </dgm:pt>
    <dgm:pt modelId="{DB124760-409E-41D1-9613-F7C36A8A796D}" type="parTrans" cxnId="{75E90FEC-BD3F-4470-8323-3AC44EAD89DC}">
      <dgm:prSet/>
      <dgm:spPr/>
      <dgm:t>
        <a:bodyPr/>
        <a:lstStyle/>
        <a:p>
          <a:endParaRPr lang="en-GB"/>
        </a:p>
      </dgm:t>
    </dgm:pt>
    <dgm:pt modelId="{7FB934F5-B568-4495-9E8D-DF728FF15002}" type="sibTrans" cxnId="{75E90FEC-BD3F-4470-8323-3AC44EAD89DC}">
      <dgm:prSet/>
      <dgm:spPr/>
      <dgm:t>
        <a:bodyPr/>
        <a:lstStyle/>
        <a:p>
          <a:endParaRPr lang="en-GB"/>
        </a:p>
      </dgm:t>
    </dgm:pt>
    <dgm:pt modelId="{DDF7A2D8-87D1-4318-B2E4-CC54F17C87FB}" type="pres">
      <dgm:prSet presAssocID="{DDA29F5A-0CBB-4B6C-B9CF-468EB18E3FE1}" presName="Name0" presStyleCnt="0">
        <dgm:presLayoutVars>
          <dgm:chMax val="4"/>
          <dgm:resizeHandles val="exact"/>
        </dgm:presLayoutVars>
      </dgm:prSet>
      <dgm:spPr/>
      <dgm:t>
        <a:bodyPr/>
        <a:lstStyle/>
        <a:p>
          <a:endParaRPr lang="en-GB"/>
        </a:p>
      </dgm:t>
    </dgm:pt>
    <dgm:pt modelId="{7220CE54-D25F-433E-9676-3316E4E1969F}" type="pres">
      <dgm:prSet presAssocID="{DDA29F5A-0CBB-4B6C-B9CF-468EB18E3FE1}" presName="ellipse" presStyleLbl="trBgShp" presStyleIdx="0" presStyleCnt="1"/>
      <dgm:spPr/>
    </dgm:pt>
    <dgm:pt modelId="{784EE53F-9FD9-420F-80B3-869489C129A7}" type="pres">
      <dgm:prSet presAssocID="{DDA29F5A-0CBB-4B6C-B9CF-468EB18E3FE1}" presName="arrow1" presStyleLbl="fgShp" presStyleIdx="0" presStyleCnt="1" custScaleY="504747" custLinFactNeighborX="-16389" custLinFactNeighborY="6106"/>
      <dgm:spPr/>
      <dgm:t>
        <a:bodyPr/>
        <a:lstStyle/>
        <a:p>
          <a:endParaRPr lang="en-GB"/>
        </a:p>
      </dgm:t>
    </dgm:pt>
    <dgm:pt modelId="{18A78339-A3DB-4D45-A91A-AD17EBFDBDE0}" type="pres">
      <dgm:prSet presAssocID="{DDA29F5A-0CBB-4B6C-B9CF-468EB18E3FE1}" presName="rectangle" presStyleLbl="revTx" presStyleIdx="0" presStyleCnt="1" custScaleX="151069" custLinFactNeighborX="-1429" custLinFactNeighborY="-16704">
        <dgm:presLayoutVars>
          <dgm:bulletEnabled val="1"/>
        </dgm:presLayoutVars>
      </dgm:prSet>
      <dgm:spPr/>
      <dgm:t>
        <a:bodyPr/>
        <a:lstStyle/>
        <a:p>
          <a:endParaRPr lang="en-GB"/>
        </a:p>
      </dgm:t>
    </dgm:pt>
    <dgm:pt modelId="{A53036AE-0C73-4560-9AA5-78F39231595E}" type="pres">
      <dgm:prSet presAssocID="{2EE52D07-437A-4D70-AA9B-3E7F9AE05C67}" presName="item1" presStyleLbl="node1" presStyleIdx="0" presStyleCnt="3" custScaleX="147335" custScaleY="123363" custLinFactNeighborX="-1929" custLinFactNeighborY="21535">
        <dgm:presLayoutVars>
          <dgm:bulletEnabled val="1"/>
        </dgm:presLayoutVars>
      </dgm:prSet>
      <dgm:spPr/>
      <dgm:t>
        <a:bodyPr/>
        <a:lstStyle/>
        <a:p>
          <a:endParaRPr lang="en-GB"/>
        </a:p>
      </dgm:t>
    </dgm:pt>
    <dgm:pt modelId="{CA036F6C-FC97-45F8-A7F0-635BDD7CB040}" type="pres">
      <dgm:prSet presAssocID="{002CF680-EB6D-4FC2-BA58-7397F7301D1A}" presName="item2" presStyleLbl="node1" presStyleIdx="1" presStyleCnt="3" custScaleX="147640" custScaleY="112727" custLinFactNeighborX="-12325" custLinFactNeighborY="13005">
        <dgm:presLayoutVars>
          <dgm:bulletEnabled val="1"/>
        </dgm:presLayoutVars>
      </dgm:prSet>
      <dgm:spPr/>
      <dgm:t>
        <a:bodyPr/>
        <a:lstStyle/>
        <a:p>
          <a:endParaRPr lang="en-GB"/>
        </a:p>
      </dgm:t>
    </dgm:pt>
    <dgm:pt modelId="{F5C9B081-E56A-44A5-9A43-1CA7024F51E7}" type="pres">
      <dgm:prSet presAssocID="{C28B9B8C-1F50-4585-BD93-D76E36F0D0EA}" presName="item3" presStyleLbl="node1" presStyleIdx="2" presStyleCnt="3" custScaleX="151307" custScaleY="113008" custLinFactNeighborX="-2308" custLinFactNeighborY="12514">
        <dgm:presLayoutVars>
          <dgm:bulletEnabled val="1"/>
        </dgm:presLayoutVars>
      </dgm:prSet>
      <dgm:spPr/>
      <dgm:t>
        <a:bodyPr/>
        <a:lstStyle/>
        <a:p>
          <a:endParaRPr lang="en-GB"/>
        </a:p>
      </dgm:t>
    </dgm:pt>
    <dgm:pt modelId="{40C89375-A24E-4F83-9014-1E4EB3419504}" type="pres">
      <dgm:prSet presAssocID="{DDA29F5A-0CBB-4B6C-B9CF-468EB18E3FE1}" presName="funnel" presStyleLbl="trAlignAcc1" presStyleIdx="0" presStyleCnt="1" custScaleX="102719" custScaleY="110825" custLinFactNeighborX="-1570" custLinFactNeighborY="7982"/>
      <dgm:spPr/>
    </dgm:pt>
  </dgm:ptLst>
  <dgm:cxnLst>
    <dgm:cxn modelId="{94BB1DC5-C01F-4060-80AC-5EBD32EEE09C}" type="presOf" srcId="{2EE52D07-437A-4D70-AA9B-3E7F9AE05C67}" destId="{CA036F6C-FC97-45F8-A7F0-635BDD7CB040}" srcOrd="0" destOrd="0" presId="urn:microsoft.com/office/officeart/2005/8/layout/funnel1"/>
    <dgm:cxn modelId="{12A80CC0-62A2-4EEF-9C50-D54770B6B8CD}" srcId="{DDA29F5A-0CBB-4B6C-B9CF-468EB18E3FE1}" destId="{2EE52D07-437A-4D70-AA9B-3E7F9AE05C67}" srcOrd="1" destOrd="0" parTransId="{3E4EAD3E-BCCB-443E-A55C-D2DAD5D10BF6}" sibTransId="{D6955FFF-D3E8-4DC8-A4C8-C8397A219B9E}"/>
    <dgm:cxn modelId="{0D467A2A-688D-4D55-9B78-3DF66466C032}" srcId="{DDA29F5A-0CBB-4B6C-B9CF-468EB18E3FE1}" destId="{6E135B0C-989D-44EF-AB1E-E6D2FD253808}" srcOrd="0" destOrd="0" parTransId="{F6D4C038-164C-4BAC-86F0-3E12457D5993}" sibTransId="{8FBBA7E5-BD6E-4C36-B9CE-6EFE5B885102}"/>
    <dgm:cxn modelId="{B31D7CA8-F1EB-400E-BE99-80F659E3AB60}" type="presOf" srcId="{C28B9B8C-1F50-4585-BD93-D76E36F0D0EA}" destId="{18A78339-A3DB-4D45-A91A-AD17EBFDBDE0}" srcOrd="0" destOrd="0" presId="urn:microsoft.com/office/officeart/2005/8/layout/funnel1"/>
    <dgm:cxn modelId="{FFA3DD5E-E069-483C-93C6-5CDDDF197ABF}" type="presOf" srcId="{002CF680-EB6D-4FC2-BA58-7397F7301D1A}" destId="{A53036AE-0C73-4560-9AA5-78F39231595E}" srcOrd="0" destOrd="0" presId="urn:microsoft.com/office/officeart/2005/8/layout/funnel1"/>
    <dgm:cxn modelId="{75E90FEC-BD3F-4470-8323-3AC44EAD89DC}" srcId="{DDA29F5A-0CBB-4B6C-B9CF-468EB18E3FE1}" destId="{C28B9B8C-1F50-4585-BD93-D76E36F0D0EA}" srcOrd="3" destOrd="0" parTransId="{DB124760-409E-41D1-9613-F7C36A8A796D}" sibTransId="{7FB934F5-B568-4495-9E8D-DF728FF15002}"/>
    <dgm:cxn modelId="{418E2614-ACC2-434E-BEE3-0868715476A2}" type="presOf" srcId="{DDA29F5A-0CBB-4B6C-B9CF-468EB18E3FE1}" destId="{DDF7A2D8-87D1-4318-B2E4-CC54F17C87FB}" srcOrd="0" destOrd="0" presId="urn:microsoft.com/office/officeart/2005/8/layout/funnel1"/>
    <dgm:cxn modelId="{1BB50764-EAF2-430F-991D-88671DAD712C}" type="presOf" srcId="{6E135B0C-989D-44EF-AB1E-E6D2FD253808}" destId="{F5C9B081-E56A-44A5-9A43-1CA7024F51E7}" srcOrd="0" destOrd="0" presId="urn:microsoft.com/office/officeart/2005/8/layout/funnel1"/>
    <dgm:cxn modelId="{FF72B5DA-117C-4F6C-A248-1898BF49D4DD}" srcId="{DDA29F5A-0CBB-4B6C-B9CF-468EB18E3FE1}" destId="{002CF680-EB6D-4FC2-BA58-7397F7301D1A}" srcOrd="2" destOrd="0" parTransId="{A6D5C371-7355-44C2-9A12-B8AFD0E0B186}" sibTransId="{3C29AF7F-D3CC-4E78-8586-4ED44F103B33}"/>
    <dgm:cxn modelId="{348BF55F-0A4A-4CCD-A11C-C90A7C195871}" type="presParOf" srcId="{DDF7A2D8-87D1-4318-B2E4-CC54F17C87FB}" destId="{7220CE54-D25F-433E-9676-3316E4E1969F}" srcOrd="0" destOrd="0" presId="urn:microsoft.com/office/officeart/2005/8/layout/funnel1"/>
    <dgm:cxn modelId="{059C0F97-07DC-43A4-B3D3-756DF75EB518}" type="presParOf" srcId="{DDF7A2D8-87D1-4318-B2E4-CC54F17C87FB}" destId="{784EE53F-9FD9-420F-80B3-869489C129A7}" srcOrd="1" destOrd="0" presId="urn:microsoft.com/office/officeart/2005/8/layout/funnel1"/>
    <dgm:cxn modelId="{AA7CA63C-40D2-40BE-867E-EF9CD9F497B8}" type="presParOf" srcId="{DDF7A2D8-87D1-4318-B2E4-CC54F17C87FB}" destId="{18A78339-A3DB-4D45-A91A-AD17EBFDBDE0}" srcOrd="2" destOrd="0" presId="urn:microsoft.com/office/officeart/2005/8/layout/funnel1"/>
    <dgm:cxn modelId="{0508C494-0C78-410C-9E61-6FB50DAD70B2}" type="presParOf" srcId="{DDF7A2D8-87D1-4318-B2E4-CC54F17C87FB}" destId="{A53036AE-0C73-4560-9AA5-78F39231595E}" srcOrd="3" destOrd="0" presId="urn:microsoft.com/office/officeart/2005/8/layout/funnel1"/>
    <dgm:cxn modelId="{DFF45333-D1EE-46EC-91FF-163FD3643F07}" type="presParOf" srcId="{DDF7A2D8-87D1-4318-B2E4-CC54F17C87FB}" destId="{CA036F6C-FC97-45F8-A7F0-635BDD7CB040}" srcOrd="4" destOrd="0" presId="urn:microsoft.com/office/officeart/2005/8/layout/funnel1"/>
    <dgm:cxn modelId="{F1E4A1DA-E66D-4508-AF72-BE805A611CCD}" type="presParOf" srcId="{DDF7A2D8-87D1-4318-B2E4-CC54F17C87FB}" destId="{F5C9B081-E56A-44A5-9A43-1CA7024F51E7}" srcOrd="5" destOrd="0" presId="urn:microsoft.com/office/officeart/2005/8/layout/funnel1"/>
    <dgm:cxn modelId="{8C237615-0D93-4AFE-B0CE-6597D6B66D52}" type="presParOf" srcId="{DDF7A2D8-87D1-4318-B2E4-CC54F17C87FB}" destId="{40C89375-A24E-4F83-9014-1E4EB3419504}"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91F1C-2F1F-477F-A6DF-15C73ED40050}">
      <dsp:nvSpPr>
        <dsp:cNvPr id="0" name=""/>
        <dsp:cNvSpPr/>
      </dsp:nvSpPr>
      <dsp:spPr>
        <a:xfrm>
          <a:off x="2400645" y="110330"/>
          <a:ext cx="1227824" cy="710752"/>
        </a:xfrm>
        <a:prstGeom prst="round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latin typeface="Arial" panose="020B0604020202020204" pitchFamily="34" charset="0"/>
              <a:cs typeface="Arial" panose="020B0604020202020204" pitchFamily="34" charset="0"/>
            </a:rPr>
            <a:t>Review</a:t>
          </a:r>
          <a:endParaRPr lang="en-GB" sz="2300" kern="1200" dirty="0">
            <a:latin typeface="Arial" panose="020B0604020202020204" pitchFamily="34" charset="0"/>
            <a:cs typeface="Arial" panose="020B0604020202020204" pitchFamily="34" charset="0"/>
          </a:endParaRPr>
        </a:p>
      </dsp:txBody>
      <dsp:txXfrm>
        <a:off x="2435341" y="145026"/>
        <a:ext cx="1158432" cy="641360"/>
      </dsp:txXfrm>
    </dsp:sp>
    <dsp:sp modelId="{930D5E49-D70C-4A4A-98B0-2F2E2C6D272D}">
      <dsp:nvSpPr>
        <dsp:cNvPr id="0" name=""/>
        <dsp:cNvSpPr/>
      </dsp:nvSpPr>
      <dsp:spPr>
        <a:xfrm>
          <a:off x="1427553" y="439470"/>
          <a:ext cx="3060558" cy="3060558"/>
        </a:xfrm>
        <a:custGeom>
          <a:avLst/>
          <a:gdLst/>
          <a:ahLst/>
          <a:cxnLst/>
          <a:rect l="0" t="0" r="0" b="0"/>
          <a:pathLst>
            <a:path>
              <a:moveTo>
                <a:pt x="2535527" y="376489"/>
              </a:moveTo>
              <a:arcTo wR="1530279" hR="1530279" stAng="18663854" swAng="3125857"/>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2A581F-3C7B-4964-943E-E0ECD75134A0}">
      <dsp:nvSpPr>
        <dsp:cNvPr id="0" name=""/>
        <dsp:cNvSpPr/>
      </dsp:nvSpPr>
      <dsp:spPr>
        <a:xfrm>
          <a:off x="3603799" y="2448575"/>
          <a:ext cx="1327676" cy="625093"/>
        </a:xfrm>
        <a:prstGeom prst="round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latin typeface="Arial" panose="020B0604020202020204" pitchFamily="34" charset="0"/>
              <a:cs typeface="Arial" panose="020B0604020202020204" pitchFamily="34" charset="0"/>
            </a:rPr>
            <a:t>Plan</a:t>
          </a:r>
          <a:endParaRPr lang="en-GB" sz="2300" kern="1200" dirty="0">
            <a:latin typeface="Arial" panose="020B0604020202020204" pitchFamily="34" charset="0"/>
            <a:cs typeface="Arial" panose="020B0604020202020204" pitchFamily="34" charset="0"/>
          </a:endParaRPr>
        </a:p>
      </dsp:txBody>
      <dsp:txXfrm>
        <a:off x="3634314" y="2479090"/>
        <a:ext cx="1266646" cy="564063"/>
      </dsp:txXfrm>
    </dsp:sp>
    <dsp:sp modelId="{0DFCCA0D-5000-4FAA-95DB-DF11CE291758}">
      <dsp:nvSpPr>
        <dsp:cNvPr id="0" name=""/>
        <dsp:cNvSpPr/>
      </dsp:nvSpPr>
      <dsp:spPr>
        <a:xfrm>
          <a:off x="1440491" y="421662"/>
          <a:ext cx="3060558" cy="3060558"/>
        </a:xfrm>
        <a:custGeom>
          <a:avLst/>
          <a:gdLst/>
          <a:ahLst/>
          <a:cxnLst/>
          <a:rect l="0" t="0" r="0" b="0"/>
          <a:pathLst>
            <a:path>
              <a:moveTo>
                <a:pt x="2227470" y="2892512"/>
              </a:moveTo>
              <a:arcTo wR="1530279" hR="1530279" stAng="3773798" swAng="3321149"/>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D04AFAD-4ABB-4328-852D-710BE6A84927}">
      <dsp:nvSpPr>
        <dsp:cNvPr id="0" name=""/>
        <dsp:cNvSpPr/>
      </dsp:nvSpPr>
      <dsp:spPr>
        <a:xfrm>
          <a:off x="1092355" y="2469620"/>
          <a:ext cx="1193881" cy="583009"/>
        </a:xfrm>
        <a:prstGeom prst="round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latin typeface="Arial" panose="020B0604020202020204" pitchFamily="34" charset="0"/>
              <a:cs typeface="Arial" panose="020B0604020202020204" pitchFamily="34" charset="0"/>
            </a:rPr>
            <a:t>Do</a:t>
          </a:r>
          <a:endParaRPr lang="en-GB" sz="2300" kern="1200" dirty="0">
            <a:latin typeface="Arial" panose="020B0604020202020204" pitchFamily="34" charset="0"/>
            <a:cs typeface="Arial" panose="020B0604020202020204" pitchFamily="34" charset="0"/>
          </a:endParaRPr>
        </a:p>
      </dsp:txBody>
      <dsp:txXfrm>
        <a:off x="1120815" y="2498080"/>
        <a:ext cx="1136961" cy="526089"/>
      </dsp:txXfrm>
    </dsp:sp>
    <dsp:sp modelId="{F4A9B6D0-CFA1-4270-A4CF-B96835D9448B}">
      <dsp:nvSpPr>
        <dsp:cNvPr id="0" name=""/>
        <dsp:cNvSpPr/>
      </dsp:nvSpPr>
      <dsp:spPr>
        <a:xfrm>
          <a:off x="1484278" y="465706"/>
          <a:ext cx="3060558" cy="3060558"/>
        </a:xfrm>
        <a:custGeom>
          <a:avLst/>
          <a:gdLst/>
          <a:ahLst/>
          <a:cxnLst/>
          <a:rect l="0" t="0" r="0" b="0"/>
          <a:pathLst>
            <a:path>
              <a:moveTo>
                <a:pt x="1621" y="1600716"/>
              </a:moveTo>
              <a:arcTo wR="1530279" hR="1530279" stAng="10641708" swAng="3215701"/>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0CE54-D25F-433E-9676-3316E4E1969F}">
      <dsp:nvSpPr>
        <dsp:cNvPr id="0" name=""/>
        <dsp:cNvSpPr/>
      </dsp:nvSpPr>
      <dsp:spPr>
        <a:xfrm>
          <a:off x="1404521" y="171208"/>
          <a:ext cx="3276287" cy="11378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EE53F-9FD9-420F-80B3-869489C129A7}">
      <dsp:nvSpPr>
        <dsp:cNvPr id="0" name=""/>
        <dsp:cNvSpPr/>
      </dsp:nvSpPr>
      <dsp:spPr>
        <a:xfrm>
          <a:off x="2626214" y="2134955"/>
          <a:ext cx="634939" cy="2051096"/>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78339-A3DB-4D45-A91A-AD17EBFDBDE0}">
      <dsp:nvSpPr>
        <dsp:cNvPr id="0" name=""/>
        <dsp:cNvSpPr/>
      </dsp:nvSpPr>
      <dsp:spPr>
        <a:xfrm>
          <a:off x="702120" y="3155139"/>
          <a:ext cx="4604144" cy="76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accent1">
                  <a:lumMod val="50000"/>
                </a:schemeClr>
              </a:solidFill>
              <a:latin typeface="Arial" panose="020B0604020202020204" pitchFamily="34" charset="0"/>
              <a:cs typeface="Arial" panose="020B0604020202020204" pitchFamily="34" charset="0"/>
            </a:rPr>
            <a:t>Strengths/weaknesses</a:t>
          </a:r>
        </a:p>
        <a:p>
          <a:pPr lvl="0" algn="ctr" defTabSz="800100">
            <a:lnSpc>
              <a:spcPct val="90000"/>
            </a:lnSpc>
            <a:spcBef>
              <a:spcPct val="0"/>
            </a:spcBef>
            <a:spcAft>
              <a:spcPct val="35000"/>
            </a:spcAft>
          </a:pPr>
          <a:r>
            <a:rPr lang="en-GB" sz="1800" b="1" kern="1200" dirty="0" smtClean="0">
              <a:solidFill>
                <a:schemeClr val="accent1">
                  <a:lumMod val="50000"/>
                </a:schemeClr>
              </a:solidFill>
              <a:latin typeface="Arial" panose="020B0604020202020204" pitchFamily="34" charset="0"/>
              <a:cs typeface="Arial" panose="020B0604020202020204" pitchFamily="34" charset="0"/>
            </a:rPr>
            <a:t>IDEAS</a:t>
          </a:r>
        </a:p>
      </dsp:txBody>
      <dsp:txXfrm>
        <a:off x="702120" y="3155139"/>
        <a:ext cx="4604144" cy="761927"/>
      </dsp:txXfrm>
    </dsp:sp>
    <dsp:sp modelId="{A53036AE-0C73-4560-9AA5-78F39231595E}">
      <dsp:nvSpPr>
        <dsp:cNvPr id="0" name=""/>
        <dsp:cNvSpPr/>
      </dsp:nvSpPr>
      <dsp:spPr>
        <a:xfrm>
          <a:off x="2303127" y="1509510"/>
          <a:ext cx="1683878" cy="14099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Reflection and learning</a:t>
          </a:r>
          <a:endParaRPr lang="en-GB" sz="1800" kern="1200" dirty="0">
            <a:latin typeface="Arial" panose="020B0604020202020204" pitchFamily="34" charset="0"/>
            <a:cs typeface="Arial" panose="020B0604020202020204" pitchFamily="34" charset="0"/>
          </a:endParaRPr>
        </a:p>
      </dsp:txBody>
      <dsp:txXfrm>
        <a:off x="2549725" y="1715986"/>
        <a:ext cx="1190682" cy="996952"/>
      </dsp:txXfrm>
    </dsp:sp>
    <dsp:sp modelId="{CA036F6C-FC97-45F8-A7F0-635BDD7CB040}">
      <dsp:nvSpPr>
        <dsp:cNvPr id="0" name=""/>
        <dsp:cNvSpPr/>
      </dsp:nvSpPr>
      <dsp:spPr>
        <a:xfrm>
          <a:off x="1364767" y="615378"/>
          <a:ext cx="1687364" cy="12883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Existing pupil data </a:t>
          </a:r>
          <a:endParaRPr lang="en-GB" sz="1800" kern="1200" dirty="0">
            <a:latin typeface="Arial" panose="020B0604020202020204" pitchFamily="34" charset="0"/>
            <a:cs typeface="Arial" panose="020B0604020202020204" pitchFamily="34" charset="0"/>
          </a:endParaRPr>
        </a:p>
      </dsp:txBody>
      <dsp:txXfrm>
        <a:off x="1611876" y="804052"/>
        <a:ext cx="1193146" cy="910998"/>
      </dsp:txXfrm>
    </dsp:sp>
    <dsp:sp modelId="{F5C9B081-E56A-44A5-9A43-1CA7024F51E7}">
      <dsp:nvSpPr>
        <dsp:cNvPr id="0" name=""/>
        <dsp:cNvSpPr/>
      </dsp:nvSpPr>
      <dsp:spPr>
        <a:xfrm>
          <a:off x="2626585" y="331835"/>
          <a:ext cx="1729274" cy="12915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School community views</a:t>
          </a:r>
          <a:endParaRPr lang="en-GB" sz="1800" kern="1200" dirty="0">
            <a:latin typeface="Arial" panose="020B0604020202020204" pitchFamily="34" charset="0"/>
            <a:cs typeface="Arial" panose="020B0604020202020204" pitchFamily="34" charset="0"/>
          </a:endParaRPr>
        </a:p>
      </dsp:txBody>
      <dsp:txXfrm>
        <a:off x="2879831" y="520979"/>
        <a:ext cx="1222782" cy="913270"/>
      </dsp:txXfrm>
    </dsp:sp>
    <dsp:sp modelId="{40C89375-A24E-4F83-9014-1E4EB3419504}">
      <dsp:nvSpPr>
        <dsp:cNvPr id="0" name=""/>
        <dsp:cNvSpPr/>
      </dsp:nvSpPr>
      <dsp:spPr>
        <a:xfrm>
          <a:off x="1165751" y="104611"/>
          <a:ext cx="3652339" cy="3152449"/>
        </a:xfrm>
        <a:prstGeom prst="funnel">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4D80B09-5323-4764-B5D4-37E759B4500F}" type="datetimeFigureOut">
              <a:rPr lang="en-GB"/>
              <a:pPr>
                <a:defRPr/>
              </a:pPr>
              <a:t>11/01/2018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68EBAE9-3E28-45FA-BAEC-2A0F914F138C}" type="slidenum">
              <a:rPr lang="en-GB"/>
              <a:pPr>
                <a:defRPr/>
              </a:pPr>
              <a:t>‹#›</a:t>
            </a:fld>
            <a:endParaRPr lang="en-GB"/>
          </a:p>
        </p:txBody>
      </p:sp>
    </p:spTree>
    <p:extLst>
      <p:ext uri="{BB962C8B-B14F-4D97-AF65-F5344CB8AC3E}">
        <p14:creationId xmlns:p14="http://schemas.microsoft.com/office/powerpoint/2010/main" val="17395953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This is a presentation for you to pick and choose slides from depending on what you wish to achieve at your Resilience Zap event. </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D07C6DB3-7A06-4F09-882E-8E27656F15E4}" type="slidenum">
              <a:rPr lang="en-GB" altLang="en-US">
                <a:latin typeface="Calibri" pitchFamily="34" charset="0"/>
              </a:rPr>
              <a:pPr fontAlgn="base">
                <a:spcBef>
                  <a:spcPct val="0"/>
                </a:spcBef>
                <a:spcAft>
                  <a:spcPct val="0"/>
                </a:spcAft>
              </a:pPr>
              <a:t>1</a:t>
            </a:fld>
            <a:endParaRPr lang="en-GB"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How to use an ‘audit’ approach to inform continuous improvement – gathering insight about how it isnow and generating ideas about what could be improved or introduced which, based on evidence, will promote Academic Resilience for those most disadvantaged or vulnerable pupils</a:t>
            </a:r>
          </a:p>
        </p:txBody>
      </p:sp>
      <p:sp>
        <p:nvSpPr>
          <p:cNvPr id="5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64EB7F-C0BF-44ED-84C6-3FBA6FD917FC}" type="slidenum">
              <a:rPr lang="en-GB" altLang="en-US" smtClean="0"/>
              <a:pPr fontAlgn="base">
                <a:spcBef>
                  <a:spcPct val="0"/>
                </a:spcBef>
                <a:spcAft>
                  <a:spcPct val="0"/>
                </a:spcAft>
                <a:defRPr/>
              </a:pPr>
              <a:t>13</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Here’s an example of the activities which were suggested by staff and put in place at Kings College, Guildford following the audit and as part of their resilience project.</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148A32B9-4943-422D-A893-C70A6EF2BA7D}" type="slidenum">
              <a:rPr lang="en-GB" altLang="en-US">
                <a:latin typeface="Calibri" pitchFamily="34" charset="0"/>
              </a:rPr>
              <a:pPr fontAlgn="base">
                <a:spcBef>
                  <a:spcPct val="0"/>
                </a:spcBef>
                <a:spcAft>
                  <a:spcPct val="0"/>
                </a:spcAft>
              </a:pPr>
              <a:t>15</a:t>
            </a:fld>
            <a:endParaRPr lang="en-GB"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Another example of a resilience project in a school using some of the materials on this website – from a school in London for children with Emotional Behavioural Difficulties. </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90C6707E-6FEB-42DD-B9BE-0340BA1633FA}" type="slidenum">
              <a:rPr lang="en-GB" altLang="en-US">
                <a:latin typeface="Calibri" pitchFamily="34" charset="0"/>
              </a:rPr>
              <a:pPr fontAlgn="base">
                <a:spcBef>
                  <a:spcPct val="0"/>
                </a:spcBef>
                <a:spcAft>
                  <a:spcPct val="0"/>
                </a:spcAft>
              </a:pPr>
              <a:t>17</a:t>
            </a:fld>
            <a:endParaRPr lang="en-GB"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Look out for the films on the site which gives more info on the work in schools and can be a great way to inspire staff alongside a presentation.</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4AF521C2-A9D0-492B-8F5B-35AF953AB90E}" type="slidenum">
              <a:rPr lang="en-GB" altLang="en-US">
                <a:latin typeface="Calibri" pitchFamily="34" charset="0"/>
              </a:rPr>
              <a:pPr fontAlgn="base">
                <a:spcBef>
                  <a:spcPct val="0"/>
                </a:spcBef>
                <a:spcAft>
                  <a:spcPct val="0"/>
                </a:spcAft>
              </a:pPr>
              <a:t>18</a:t>
            </a:fld>
            <a:endParaRPr lang="en-GB"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There are lots of theories and concepts in the resilience field – here are some key ideas by some very brainy boffins who have researched and written about what it means…..but don’t be put off or spend too long trying to unravel these approaches – we have attempted to take the best of many of the theories and make it real and simple for schools to get their heads round without having to spend hours reading, so press on….</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EAE0CB6E-BEB5-4A74-B237-ACD07783A407}" type="slidenum">
              <a:rPr lang="en-GB" altLang="en-US">
                <a:latin typeface="Calibri" pitchFamily="34" charset="0"/>
              </a:rPr>
              <a:pPr fontAlgn="base">
                <a:spcBef>
                  <a:spcPct val="0"/>
                </a:spcBef>
                <a:spcAft>
                  <a:spcPct val="0"/>
                </a:spcAft>
              </a:pPr>
              <a:t>3</a:t>
            </a:fld>
            <a:endParaRPr lang="en-GB"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t>Here are some of the key ideas that are associated with resilience.</a:t>
            </a:r>
          </a:p>
          <a:p>
            <a:pPr marL="171450" indent="-171450" fontAlgn="auto">
              <a:spcBef>
                <a:spcPts val="0"/>
              </a:spcBef>
              <a:spcAft>
                <a:spcPts val="0"/>
              </a:spcAft>
              <a:buFont typeface="Arial" panose="020B0604020202020204" pitchFamily="34" charset="0"/>
              <a:buChar char="•"/>
              <a:defRPr/>
            </a:pPr>
            <a:r>
              <a:rPr lang="en-GB" dirty="0" smtClean="0"/>
              <a:t>Context of adversity can mean anything from living in poverty to disability, from parental substance misuse to a boy being very small for his age!</a:t>
            </a:r>
          </a:p>
          <a:p>
            <a:pPr marL="171450" indent="-171450" fontAlgn="auto">
              <a:spcBef>
                <a:spcPts val="0"/>
              </a:spcBef>
              <a:spcAft>
                <a:spcPts val="0"/>
              </a:spcAft>
              <a:buFont typeface="Arial" panose="020B0604020202020204" pitchFamily="34" charset="0"/>
              <a:buChar char="•"/>
              <a:defRPr/>
            </a:pPr>
            <a:r>
              <a:rPr lang="en-GB" dirty="0" smtClean="0"/>
              <a:t>Bouncing back means when things go wrong or get difficult, there is an ability and support to bounce back</a:t>
            </a:r>
          </a:p>
          <a:p>
            <a:pPr marL="171450" indent="-171450" fontAlgn="auto">
              <a:spcBef>
                <a:spcPts val="0"/>
              </a:spcBef>
              <a:spcAft>
                <a:spcPts val="0"/>
              </a:spcAft>
              <a:buFont typeface="Arial" panose="020B0604020202020204" pitchFamily="34" charset="0"/>
              <a:buChar char="•"/>
              <a:defRPr/>
            </a:pPr>
            <a:r>
              <a:rPr lang="en-GB" dirty="0" smtClean="0"/>
              <a:t>It’s about building strengths rather than looking for, diagnosing and trying to fix problems (many of which can not be fixed!)</a:t>
            </a:r>
          </a:p>
          <a:p>
            <a:pPr marL="171450" indent="-171450" fontAlgn="auto">
              <a:spcBef>
                <a:spcPts val="0"/>
              </a:spcBef>
              <a:spcAft>
                <a:spcPts val="0"/>
              </a:spcAft>
              <a:buFont typeface="Arial" panose="020B0604020202020204" pitchFamily="34" charset="0"/>
              <a:buChar char="•"/>
              <a:defRPr/>
            </a:pPr>
            <a:r>
              <a:rPr lang="en-GB" dirty="0" smtClean="0"/>
              <a:t>Its about filling gaps and building up children who have maybe lacked what other more children with more social capital have – such as supportive and attentive parents or nice holidays and experiences, or help to learn how to manage feelings</a:t>
            </a:r>
            <a:endParaRPr lang="en-GB"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CF0C776D-8EA2-4A11-8C1F-2ED1EEAC288B}" type="slidenum">
              <a:rPr lang="en-GB" altLang="en-US">
                <a:latin typeface="Calibri" pitchFamily="34" charset="0"/>
              </a:rPr>
              <a:pPr fontAlgn="base">
                <a:spcBef>
                  <a:spcPct val="0"/>
                </a:spcBef>
                <a:spcAft>
                  <a:spcPct val="0"/>
                </a:spcAft>
              </a:pPr>
              <a:t>4</a:t>
            </a:fld>
            <a:endParaRPr lang="en-GB"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Here is our definition of AR. It was put together very carefully – thinking about all the concepts out there and what that might actually mean for a school in terms of helping disadvantaged pupils to do better than you might have expected them to do. It is important to note that we are suggesting that this is a whole school/whole organisation approach and will require both broader strategic work (workforce, structure, roles, data collation) alongside promoting interactions between adults and pupils which are detailed and based on evidence of what works.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73DB1F00-1869-418A-ABC6-500A1A9A69B9}" type="slidenum">
              <a:rPr lang="en-GB" altLang="en-US">
                <a:latin typeface="Calibri" pitchFamily="34" charset="0"/>
              </a:rPr>
              <a:pPr fontAlgn="base">
                <a:spcBef>
                  <a:spcPct val="0"/>
                </a:spcBef>
                <a:spcAft>
                  <a:spcPct val="0"/>
                </a:spcAft>
              </a:pPr>
              <a:t>5</a:t>
            </a:fld>
            <a:endParaRPr lang="en-GB"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this is why you should bother – because it is all about helping to close the gap particularly but the knock on effect across school is that it will help ALL pupils do better</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B8994693-FABB-496D-9D7B-51BE2EDCBEDC}" type="slidenum">
              <a:rPr lang="en-GB" altLang="en-US">
                <a:latin typeface="Calibri" pitchFamily="34" charset="0"/>
              </a:rPr>
              <a:pPr fontAlgn="base">
                <a:spcBef>
                  <a:spcPct val="0"/>
                </a:spcBef>
                <a:spcAft>
                  <a:spcPct val="0"/>
                </a:spcAft>
              </a:pPr>
              <a:t>6</a:t>
            </a:fld>
            <a:endParaRPr lang="en-GB"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Some more research making the links between the evidence base for resilience building approaches and the impact on children</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4D861D40-29FD-4646-B2CD-5B96EB69CD03}" type="slidenum">
              <a:rPr lang="en-GB" altLang="en-US">
                <a:latin typeface="Calibri" pitchFamily="34" charset="0"/>
              </a:rPr>
              <a:pPr fontAlgn="base">
                <a:spcBef>
                  <a:spcPct val="0"/>
                </a:spcBef>
                <a:spcAft>
                  <a:spcPct val="0"/>
                </a:spcAft>
              </a:pPr>
              <a:t>7</a:t>
            </a:fld>
            <a:endParaRPr lang="en-GB"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We know that there are lots of programmes out there which schools can adopt or buy and which can be very helpful. It’s not that we are against programmes or class room based interventions – it’s just that we know that in order to maximise impact and sustain it, a whole school community approach is better. Put it this way – if you have a mindfulness exercise in a class of thirty pupils which has an impact on concentration in class and a relaxed atmosphere – that’s great – but the playing field is not level for all the children in that class – so what other resilient moves can you make across the school to help mitigate disadvantage for those with more risk factors…..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0778536F-109F-4C38-BCE3-F7DF786EC53B}" type="slidenum">
              <a:rPr lang="en-GB" altLang="en-US">
                <a:latin typeface="Calibri" pitchFamily="34" charset="0"/>
              </a:rPr>
              <a:pPr fontAlgn="base">
                <a:spcBef>
                  <a:spcPct val="0"/>
                </a:spcBef>
                <a:spcAft>
                  <a:spcPct val="0"/>
                </a:spcAft>
              </a:pPr>
              <a:t>8</a:t>
            </a:fld>
            <a:endParaRPr lang="en-GB"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pPr>
            <a:fld id="{5E044BF4-2441-42AF-BE6A-D2BE77AF393C}" type="slidenum">
              <a:rPr lang="en-GB" altLang="en-US">
                <a:latin typeface="Calibri" pitchFamily="34" charset="0"/>
              </a:rPr>
              <a:pPr fontAlgn="base">
                <a:spcBef>
                  <a:spcPct val="0"/>
                </a:spcBef>
                <a:spcAft>
                  <a:spcPct val="0"/>
                </a:spcAft>
              </a:pPr>
              <a:t>9</a:t>
            </a:fld>
            <a:endParaRPr lang="en-GB"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Academic Resilience Approach – overview of the suggested school improvement process –</a:t>
            </a:r>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C29A130-ED39-465F-ADAA-9737E1124438}" type="slidenum">
              <a:rPr lang="en-GB" altLang="en-US" smtClean="0"/>
              <a:pPr fontAlgn="base">
                <a:spcBef>
                  <a:spcPct val="0"/>
                </a:spcBef>
                <a:spcAft>
                  <a:spcPct val="0"/>
                </a:spcAft>
                <a:defRPr/>
              </a:pPr>
              <a:t>12</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solidFill>
              <a:srgbClr val="D40F7D"/>
            </a:solidFill>
            <a:prstDash val="solid"/>
            <a:round/>
            <a:headEnd type="none" w="med" len="med"/>
            <a:tailEnd type="none" w="med" len="med"/>
          </a:ln>
          <a:effectLst/>
        </p:spPr>
        <p:txBody>
          <a:bodyPr/>
          <a:lstStyle/>
          <a:p>
            <a:pPr fontAlgn="auto">
              <a:spcBef>
                <a:spcPts val="0"/>
              </a:spcBef>
              <a:spcAft>
                <a:spcPts val="0"/>
              </a:spcAft>
              <a:defRPr/>
            </a:pPr>
            <a:endParaRPr lang="en-US" sz="2400">
              <a:solidFill>
                <a:prstClr val="black"/>
              </a:solidFill>
              <a:latin typeface="+mn-lt"/>
              <a:cs typeface="+mn-cs"/>
            </a:endParaRPr>
          </a:p>
        </p:txBody>
      </p:sp>
      <p:sp>
        <p:nvSpPr>
          <p:cNvPr id="29" name="Title 28"/>
          <p:cNvSpPr>
            <a:spLocks noGrp="1"/>
          </p:cNvSpPr>
          <p:nvPr>
            <p:ph type="ctrTitle"/>
          </p:nvPr>
        </p:nvSpPr>
        <p:spPr>
          <a:xfrm>
            <a:off x="381000" y="4853411"/>
            <a:ext cx="8458200" cy="1222375"/>
          </a:xfrm>
        </p:spPr>
        <p:txBody>
          <a:bodyPr anchor="t"/>
          <a:lstStyle>
            <a:lvl1pPr>
              <a:defRPr>
                <a:solidFill>
                  <a:srgbClr val="2A2476"/>
                </a:solidFill>
              </a:defRPr>
            </a:lvl1pPr>
          </a:lstStyle>
          <a:p>
            <a:r>
              <a:rPr lang="en-US" dirty="0" smtClean="0"/>
              <a:t>Click to edit Master title style</a:t>
            </a:r>
            <a:endParaRPr 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34213" y="11113"/>
            <a:ext cx="20859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71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323528" y="1052736"/>
            <a:ext cx="8686800" cy="838200"/>
          </a:xfrm>
        </p:spPr>
        <p:txBody>
          <a:bodyPr/>
          <a:lstStyle/>
          <a:p>
            <a:r>
              <a:rPr lang="en-US" dirty="0" smtClean="0"/>
              <a:t>Click to edit Master title style</a:t>
            </a:r>
            <a:endParaRPr lang="en-US" dirty="0"/>
          </a:p>
        </p:txBody>
      </p:sp>
      <p:sp>
        <p:nvSpPr>
          <p:cNvPr id="27" name="Content Placeholder 26"/>
          <p:cNvSpPr>
            <a:spLocks noGrp="1"/>
          </p:cNvSpPr>
          <p:nvPr>
            <p:ph idx="1"/>
          </p:nvPr>
        </p:nvSpPr>
        <p:spPr>
          <a:xfrm>
            <a:off x="323528" y="2060848"/>
            <a:ext cx="8686800" cy="37444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007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lvl1pPr>
              <a:defRPr/>
            </a:lvl1pPr>
          </a:lstStyle>
          <a:p>
            <a:pPr>
              <a:defRPr/>
            </a:pPr>
            <a:fld id="{DDCED857-46CC-4A52-B646-75B6E8F475FC}" type="slidenum">
              <a:rPr lang="en-US"/>
              <a:pPr>
                <a:defRPr/>
              </a:pPr>
              <a:t>‹#›</a:t>
            </a:fld>
            <a:endParaRPr lang="en-US"/>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34213" y="11113"/>
            <a:ext cx="20859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7963" y="5922963"/>
            <a:ext cx="4552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845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Text Placeholder 7"/>
          <p:cNvSpPr>
            <a:spLocks noGrp="1"/>
          </p:cNvSpPr>
          <p:nvPr>
            <p:ph type="body" idx="1"/>
          </p:nvPr>
        </p:nvSpPr>
        <p:spPr bwMode="auto">
          <a:xfrm>
            <a:off x="323528" y="2175562"/>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rgbClr val="F0A22E">
                    <a:shade val="75000"/>
                  </a:srgbClr>
                </a:solidFill>
                <a:latin typeface="+mn-lt"/>
                <a:cs typeface="+mn-cs"/>
              </a:defRPr>
            </a:lvl1pPr>
          </a:lstStyle>
          <a:p>
            <a:pPr>
              <a:defRPr/>
            </a:pPr>
            <a:fld id="{F490A000-906D-4210-9310-E16A50565D02}" type="slidenum">
              <a:rPr lang="en-US"/>
              <a:pPr>
                <a:defRPr/>
              </a:pPr>
              <a:t>‹#›</a:t>
            </a:fld>
            <a:endParaRPr lang="en-US"/>
          </a:p>
        </p:txBody>
      </p:sp>
      <p:sp>
        <p:nvSpPr>
          <p:cNvPr id="10" name="Title Placeholder 9"/>
          <p:cNvSpPr>
            <a:spLocks noGrp="1"/>
          </p:cNvSpPr>
          <p:nvPr>
            <p:ph type="title"/>
          </p:nvPr>
        </p:nvSpPr>
        <p:spPr>
          <a:xfrm>
            <a:off x="416070" y="1052736"/>
            <a:ext cx="8686800" cy="838200"/>
          </a:xfrm>
          <a:prstGeom prst="rect">
            <a:avLst/>
          </a:prstGeom>
        </p:spPr>
        <p:txBody>
          <a:bodyPr vert="horz" anchor="ctr">
            <a:normAutofit/>
          </a:bodyPr>
          <a:lstStyle/>
          <a:p>
            <a:r>
              <a:rPr lang="en-US" dirty="0" smtClean="0"/>
              <a:t>Click to edit Master title style</a:t>
            </a:r>
            <a:endParaRPr lang="en-US" dirty="0"/>
          </a:p>
        </p:txBody>
      </p:sp>
      <p:sp>
        <p:nvSpPr>
          <p:cNvPr id="12" name="Straight Connector 11"/>
          <p:cNvSpPr>
            <a:spLocks noChangeShapeType="1"/>
          </p:cNvSpPr>
          <p:nvPr/>
        </p:nvSpPr>
        <p:spPr bwMode="auto">
          <a:xfrm>
            <a:off x="473220" y="1628800"/>
            <a:ext cx="8629650" cy="2381"/>
          </a:xfrm>
          <a:prstGeom prst="line">
            <a:avLst/>
          </a:prstGeom>
          <a:noFill/>
          <a:ln w="9525" cap="flat" cmpd="sng" algn="ctr">
            <a:gradFill flip="none" rotWithShape="1">
              <a:gsLst>
                <a:gs pos="0">
                  <a:srgbClr val="D40F7D"/>
                </a:gs>
                <a:gs pos="17000">
                  <a:srgbClr val="D40F7D"/>
                </a:gs>
                <a:gs pos="100000">
                  <a:srgbClr val="D40F7D"/>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sz="2400">
              <a:solidFill>
                <a:prstClr val="black"/>
              </a:solidFill>
              <a:latin typeface="+mn-lt"/>
              <a:cs typeface="+mn-cs"/>
            </a:endParaRPr>
          </a:p>
        </p:txBody>
      </p:sp>
      <p:pic>
        <p:nvPicPr>
          <p:cNvPr id="13"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34213" y="11113"/>
            <a:ext cx="20859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7963" y="5922963"/>
            <a:ext cx="4552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72" r:id="rId3"/>
  </p:sldLayoutIdLst>
  <p:txStyles>
    <p:titleStyle>
      <a:lvl1pPr algn="l" rtl="0" eaLnBrk="0" fontAlgn="base" hangingPunct="0">
        <a:spcBef>
          <a:spcPct val="0"/>
        </a:spcBef>
        <a:spcAft>
          <a:spcPct val="0"/>
        </a:spcAft>
        <a:defRPr lang="en-US" sz="3600" kern="1200" cap="all" dirty="0">
          <a:solidFill>
            <a:srgbClr val="2A2476"/>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eaLnBrk="1" fontAlgn="base" hangingPunct="1">
        <a:spcBef>
          <a:spcPct val="0"/>
        </a:spcBef>
        <a:spcAft>
          <a:spcPct val="0"/>
        </a:spcAft>
        <a:defRPr sz="3600">
          <a:solidFill>
            <a:schemeClr val="tx2"/>
          </a:solidFill>
          <a:latin typeface="Franklin Gothic Medium" pitchFamily="34" charset="0"/>
        </a:defRPr>
      </a:lvl6pPr>
      <a:lvl7pPr marL="914400" algn="l" rtl="0" eaLnBrk="1" fontAlgn="base" hangingPunct="1">
        <a:spcBef>
          <a:spcPct val="0"/>
        </a:spcBef>
        <a:spcAft>
          <a:spcPct val="0"/>
        </a:spcAft>
        <a:defRPr sz="3600">
          <a:solidFill>
            <a:schemeClr val="tx2"/>
          </a:solidFill>
          <a:latin typeface="Franklin Gothic Medium" pitchFamily="34" charset="0"/>
        </a:defRPr>
      </a:lvl7pPr>
      <a:lvl8pPr marL="1371600" algn="l" rtl="0" eaLnBrk="1" fontAlgn="base" hangingPunct="1">
        <a:spcBef>
          <a:spcPct val="0"/>
        </a:spcBef>
        <a:spcAft>
          <a:spcPct val="0"/>
        </a:spcAft>
        <a:defRPr sz="3600">
          <a:solidFill>
            <a:schemeClr val="tx2"/>
          </a:solidFill>
          <a:latin typeface="Franklin Gothic Medium" pitchFamily="34" charset="0"/>
        </a:defRPr>
      </a:lvl8pPr>
      <a:lvl9pPr marL="1828800" algn="l" rtl="0" eaLnBrk="1" fontAlgn="base" hangingPunct="1">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rgbClr val="2A2476"/>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rgbClr val="2A2476"/>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rgbClr val="2A2476"/>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rgbClr val="2A2476"/>
          </a:solidFill>
          <a:latin typeface="Arial" panose="020B0604020202020204" pitchFamily="34" charset="0"/>
          <a:ea typeface="+mn-ea"/>
          <a:cs typeface="Arial" panose="020B0604020202020204" pitchFamily="34" charset="0"/>
        </a:defRPr>
      </a:lvl4pPr>
      <a:lvl5pPr marL="1828800" indent="0" algn="l" rtl="0" eaLnBrk="0" fontAlgn="base" hangingPunct="0">
        <a:spcBef>
          <a:spcPct val="20000"/>
        </a:spcBef>
        <a:spcAft>
          <a:spcPct val="0"/>
        </a:spcAft>
        <a:buClr>
          <a:schemeClr val="accent1"/>
        </a:buClr>
        <a:buSzPct val="60000"/>
        <a:buFont typeface="Wingdings 2" pitchFamily="18" charset="2"/>
        <a:buNone/>
        <a:defRPr sz="2000" kern="1200">
          <a:solidFill>
            <a:srgbClr val="2A2476"/>
          </a:solidFill>
          <a:latin typeface="Arial" panose="020B0604020202020204" pitchFamily="34" charset="0"/>
          <a:ea typeface="+mn-ea"/>
          <a:cs typeface="Arial" panose="020B0604020202020204" pitchFamily="34" charset="0"/>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GB" dirty="0" smtClean="0"/>
              <a:t>Academic Resilience</a:t>
            </a:r>
            <a:endParaRPr lang="en-GB" dirty="0"/>
          </a:p>
        </p:txBody>
      </p:sp>
      <p:sp>
        <p:nvSpPr>
          <p:cNvPr id="3" name="Subtitle 2"/>
          <p:cNvSpPr>
            <a:spLocks noGrp="1"/>
          </p:cNvSpPr>
          <p:nvPr>
            <p:ph type="subTitle" idx="4294967295"/>
          </p:nvPr>
        </p:nvSpPr>
        <p:spPr>
          <a:xfrm>
            <a:off x="381000" y="3886200"/>
            <a:ext cx="8458200" cy="914400"/>
          </a:xfrm>
        </p:spPr>
        <p:txBody>
          <a:bodyPr/>
          <a:lstStyle/>
          <a:p>
            <a:pPr>
              <a:defRPr/>
            </a:pPr>
            <a:r>
              <a:rPr lang="en-GB" dirty="0" smtClean="0"/>
              <a:t>Introducing….</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The kinds of things schools can do….</a:t>
            </a:r>
            <a:endParaRPr lang="en-GB" dirty="0"/>
          </a:p>
        </p:txBody>
      </p:sp>
      <p:sp>
        <p:nvSpPr>
          <p:cNvPr id="3" name="Content Placeholder 2"/>
          <p:cNvSpPr>
            <a:spLocks noGrp="1"/>
          </p:cNvSpPr>
          <p:nvPr>
            <p:ph idx="1"/>
          </p:nvPr>
        </p:nvSpPr>
        <p:spPr>
          <a:xfrm>
            <a:off x="424911" y="1844824"/>
            <a:ext cx="8686800" cy="3744416"/>
          </a:xfrm>
        </p:spPr>
        <p:txBody>
          <a:bodyPr/>
          <a:lstStyle/>
          <a:p>
            <a:pPr fontAlgn="auto">
              <a:spcAft>
                <a:spcPts val="0"/>
              </a:spcAft>
              <a:buFont typeface="Arial" panose="020B0604020202020204" pitchFamily="34" charset="0"/>
              <a:buChar char="•"/>
              <a:defRPr/>
            </a:pPr>
            <a:r>
              <a:rPr lang="en-GB" sz="1800" dirty="0"/>
              <a:t>At least one trusted adult, with regular access over time, who lets the pupils they ‘hold in mind’ know that they care</a:t>
            </a:r>
          </a:p>
          <a:p>
            <a:pPr fontAlgn="auto">
              <a:spcAft>
                <a:spcPts val="0"/>
              </a:spcAft>
              <a:buFont typeface="Arial" panose="020B0604020202020204" pitchFamily="34" charset="0"/>
              <a:buChar char="•"/>
              <a:defRPr/>
            </a:pPr>
            <a:r>
              <a:rPr lang="en-GB" sz="1800" dirty="0"/>
              <a:t>Preparedness and capacity to help with basics i.e. food, clothing, transport, and even housing</a:t>
            </a:r>
          </a:p>
          <a:p>
            <a:pPr fontAlgn="auto">
              <a:spcAft>
                <a:spcPts val="0"/>
              </a:spcAft>
              <a:buFont typeface="Arial" panose="020B0604020202020204" pitchFamily="34" charset="0"/>
              <a:buChar char="•"/>
              <a:defRPr/>
            </a:pPr>
            <a:r>
              <a:rPr lang="en-GB" sz="1800" dirty="0"/>
              <a:t>Making sure vulnerable pupils </a:t>
            </a:r>
            <a:r>
              <a:rPr lang="en-GB" sz="1800" i="1" dirty="0"/>
              <a:t>actually</a:t>
            </a:r>
            <a:r>
              <a:rPr lang="en-GB" sz="1800" dirty="0"/>
              <a:t> access activities, hobbies and sports </a:t>
            </a:r>
          </a:p>
          <a:p>
            <a:pPr fontAlgn="auto">
              <a:spcAft>
                <a:spcPts val="0"/>
              </a:spcAft>
              <a:buFont typeface="Arial" panose="020B0604020202020204" pitchFamily="34" charset="0"/>
              <a:buChar char="•"/>
              <a:defRPr/>
            </a:pPr>
            <a:r>
              <a:rPr lang="en-GB" sz="1800" dirty="0"/>
              <a:t>Safe spaces for pupils who wish to retreat from ‘busy’ school life</a:t>
            </a:r>
          </a:p>
          <a:p>
            <a:pPr fontAlgn="auto">
              <a:spcAft>
                <a:spcPts val="0"/>
              </a:spcAft>
              <a:buFont typeface="Arial" panose="020B0604020202020204" pitchFamily="34" charset="0"/>
              <a:buChar char="•"/>
              <a:defRPr/>
            </a:pPr>
            <a:r>
              <a:rPr lang="en-GB" sz="1800" dirty="0"/>
              <a:t>Help to map out a sense of future (hope and aspirations)</a:t>
            </a:r>
          </a:p>
          <a:p>
            <a:pPr fontAlgn="auto">
              <a:spcAft>
                <a:spcPts val="0"/>
              </a:spcAft>
              <a:buFont typeface="Arial" panose="020B0604020202020204" pitchFamily="34" charset="0"/>
              <a:buChar char="•"/>
              <a:defRPr/>
            </a:pPr>
            <a:r>
              <a:rPr lang="en-GB" sz="1800" dirty="0"/>
              <a:t>Helping pupils to cope – teaching self soothing or management of feelings</a:t>
            </a:r>
          </a:p>
          <a:p>
            <a:pPr fontAlgn="auto">
              <a:spcAft>
                <a:spcPts val="0"/>
              </a:spcAft>
              <a:buFont typeface="Arial" panose="020B0604020202020204" pitchFamily="34" charset="0"/>
              <a:buChar char="•"/>
              <a:defRPr/>
            </a:pPr>
            <a:r>
              <a:rPr lang="en-GB" sz="1800" dirty="0"/>
              <a:t>Support to help others e.g. volunteering, peer mentoring</a:t>
            </a:r>
          </a:p>
          <a:p>
            <a:pPr fontAlgn="auto">
              <a:spcAft>
                <a:spcPts val="0"/>
              </a:spcAft>
              <a:buFont typeface="Arial" panose="020B0604020202020204" pitchFamily="34" charset="0"/>
              <a:buChar char="•"/>
              <a:defRPr/>
            </a:pPr>
            <a:r>
              <a:rPr lang="en-GB" sz="1800" dirty="0"/>
              <a:t>Opportunities for pupils, staff and parents to understand what resilience is and how they might achieve it for individual students and the whole school </a:t>
            </a:r>
            <a:r>
              <a:rPr lang="en-GB" sz="1800" dirty="0" smtClean="0"/>
              <a:t>community</a:t>
            </a:r>
            <a:endParaRPr lang="en-GB" sz="1800" dirty="0"/>
          </a:p>
        </p:txBody>
      </p:sp>
    </p:spTree>
    <p:extLst>
      <p:ext uri="{BB962C8B-B14F-4D97-AF65-F5344CB8AC3E}">
        <p14:creationId xmlns:p14="http://schemas.microsoft.com/office/powerpoint/2010/main" val="237891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Looking forward to some positive gossip!</a:t>
            </a:r>
            <a:endParaRPr lang="en-GB" dirty="0"/>
          </a:p>
        </p:txBody>
      </p:sp>
      <p:sp>
        <p:nvSpPr>
          <p:cNvPr id="3" name="Content Placeholder 2"/>
          <p:cNvSpPr>
            <a:spLocks noGrp="1"/>
          </p:cNvSpPr>
          <p:nvPr>
            <p:ph idx="1"/>
          </p:nvPr>
        </p:nvSpPr>
        <p:spPr/>
        <p:txBody>
          <a:bodyPr/>
          <a:lstStyle/>
          <a:p>
            <a:pPr fontAlgn="auto">
              <a:spcAft>
                <a:spcPts val="0"/>
              </a:spcAft>
              <a:buFont typeface="Arial" panose="020B0604020202020204" pitchFamily="34" charset="0"/>
              <a:buChar char="•"/>
              <a:defRPr/>
            </a:pPr>
            <a:r>
              <a:rPr lang="en-GB" sz="2400" dirty="0" smtClean="0"/>
              <a:t>‘</a:t>
            </a:r>
            <a:r>
              <a:rPr lang="en-GB" sz="2400" dirty="0"/>
              <a:t>Remember when George Smith left school and was doing that plumbing apprenticeship and we couldn’t believe it? Apparently he has stuck it out and is doing well. Even his mum used to say he was destined for prison!’  Deputy Head</a:t>
            </a:r>
            <a:r>
              <a:rPr lang="en-GB" sz="2400" dirty="0" smtClean="0"/>
              <a:t>.</a:t>
            </a:r>
            <a:endParaRPr lang="en-GB" sz="2400" dirty="0"/>
          </a:p>
          <a:p>
            <a:pPr fontAlgn="auto">
              <a:spcAft>
                <a:spcPts val="0"/>
              </a:spcAft>
              <a:buFont typeface="Arial" panose="020B0604020202020204" pitchFamily="34" charset="0"/>
              <a:buChar char="•"/>
              <a:defRPr/>
            </a:pPr>
            <a:r>
              <a:rPr lang="en-GB" sz="2400" dirty="0"/>
              <a:t>‘Carl Jones was one of the lads painting the canteen this weekend as part of the alternative education programme. He was telling me about his previous exclusions and the kinds of trouble he used to get in to at weekends. He seems determined to do better at school now he can see a future for himself’  School caretaker.</a:t>
            </a:r>
          </a:p>
          <a:p>
            <a:pPr marL="0" indent="0" fontAlgn="auto">
              <a:spcAft>
                <a:spcPts val="0"/>
              </a:spcAft>
              <a:buFont typeface="Arial" panose="020B0604020202020204" pitchFamily="34" charset="0"/>
              <a:buNone/>
              <a:defRPr/>
            </a:pPr>
            <a:endParaRPr lang="en-GB" dirty="0"/>
          </a:p>
        </p:txBody>
      </p:sp>
    </p:spTree>
    <p:extLst>
      <p:ext uri="{BB962C8B-B14F-4D97-AF65-F5344CB8AC3E}">
        <p14:creationId xmlns:p14="http://schemas.microsoft.com/office/powerpoint/2010/main" val="75668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4"/>
          <p:cNvSpPr/>
          <p:nvPr/>
        </p:nvSpPr>
        <p:spPr>
          <a:xfrm>
            <a:off x="1259632" y="3573016"/>
            <a:ext cx="1590235" cy="67704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72390" tIns="72390" rIns="72390" bIns="72390" spcCol="1270" anchor="ctr"/>
          <a:lstStyle/>
          <a:p>
            <a:pPr algn="r" defTabSz="844550" fontAlgn="auto">
              <a:lnSpc>
                <a:spcPct val="90000"/>
              </a:lnSpc>
              <a:spcAft>
                <a:spcPct val="35000"/>
              </a:spcAft>
              <a:defRPr/>
            </a:pPr>
            <a:r>
              <a:rPr lang="en-GB" sz="1600" i="1" dirty="0">
                <a:solidFill>
                  <a:prstClr val="black"/>
                </a:solidFill>
                <a:latin typeface="Arial" panose="020B0604020202020204" pitchFamily="34" charset="0"/>
                <a:cs typeface="Arial" panose="020B0604020202020204" pitchFamily="34" charset="0"/>
              </a:rPr>
              <a:t>Monitor change</a:t>
            </a:r>
          </a:p>
        </p:txBody>
      </p:sp>
      <p:grpSp>
        <p:nvGrpSpPr>
          <p:cNvPr id="5" name="Group 28"/>
          <p:cNvGrpSpPr/>
          <p:nvPr/>
        </p:nvGrpSpPr>
        <p:grpSpPr>
          <a:xfrm>
            <a:off x="3419872" y="3789040"/>
            <a:ext cx="2016224" cy="929093"/>
            <a:chOff x="2394388" y="183421"/>
            <a:chExt cx="1227822" cy="710750"/>
          </a:xfrm>
          <a:scene3d>
            <a:camera prst="orthographicFront"/>
            <a:lightRig rig="flat" dir="t"/>
          </a:scene3d>
        </p:grpSpPr>
        <p:sp>
          <p:nvSpPr>
            <p:cNvPr id="30" name="Rounded Rectangle 29"/>
            <p:cNvSpPr/>
            <p:nvPr/>
          </p:nvSpPr>
          <p:spPr>
            <a:xfrm>
              <a:off x="2394388" y="183421"/>
              <a:ext cx="1227822" cy="710750"/>
            </a:xfrm>
            <a:prstGeom prst="roundRect">
              <a:avLst/>
            </a:prstGeom>
            <a:no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1" name="Rounded Rectangle 4"/>
            <p:cNvSpPr/>
            <p:nvPr/>
          </p:nvSpPr>
          <p:spPr>
            <a:xfrm>
              <a:off x="2450083" y="183421"/>
              <a:ext cx="1158430" cy="641358"/>
            </a:xfrm>
            <a:prstGeom prst="rect">
              <a:avLst/>
            </a:prstGeom>
            <a:sp3d/>
          </p:spPr>
          <p:style>
            <a:lnRef idx="0">
              <a:scrgbClr r="0" g="0" b="0"/>
            </a:lnRef>
            <a:fillRef idx="0">
              <a:scrgbClr r="0" g="0" b="0"/>
            </a:fillRef>
            <a:effectRef idx="0">
              <a:scrgbClr r="0" g="0" b="0"/>
            </a:effectRef>
            <a:fontRef idx="minor">
              <a:schemeClr val="dk1"/>
            </a:fontRef>
          </p:style>
          <p:txBody>
            <a:bodyPr tIns="91440" bIns="91440" spcCol="1270" anchor="ctr"/>
            <a:lstStyle/>
            <a:p>
              <a:pPr algn="ctr" defTabSz="1066800" fontAlgn="auto">
                <a:lnSpc>
                  <a:spcPct val="90000"/>
                </a:lnSpc>
                <a:spcAft>
                  <a:spcPct val="35000"/>
                </a:spcAft>
                <a:defRPr/>
              </a:pPr>
              <a:r>
                <a:rPr lang="en-GB" sz="2400" dirty="0">
                  <a:solidFill>
                    <a:srgbClr val="4F81BD">
                      <a:lumMod val="50000"/>
                    </a:srgbClr>
                  </a:solidFill>
                  <a:latin typeface="Arial" panose="020B0604020202020204" pitchFamily="34" charset="0"/>
                  <a:cs typeface="Arial" panose="020B0604020202020204" pitchFamily="34" charset="0"/>
                </a:rPr>
                <a:t>Whole school community</a:t>
              </a:r>
            </a:p>
          </p:txBody>
        </p:sp>
      </p:grpSp>
      <p:grpSp>
        <p:nvGrpSpPr>
          <p:cNvPr id="3078" name="Group 6"/>
          <p:cNvGrpSpPr>
            <a:grpSpLocks/>
          </p:cNvGrpSpPr>
          <p:nvPr/>
        </p:nvGrpSpPr>
        <p:grpSpPr bwMode="auto">
          <a:xfrm>
            <a:off x="323850" y="877888"/>
            <a:ext cx="8129588" cy="5418137"/>
            <a:chOff x="611560" y="878497"/>
            <a:chExt cx="8129570" cy="5417528"/>
          </a:xfrm>
        </p:grpSpPr>
        <p:graphicFrame>
          <p:nvGraphicFramePr>
            <p:cNvPr id="6" name="Diagram 5"/>
            <p:cNvGraphicFramePr/>
            <p:nvPr/>
          </p:nvGraphicFramePr>
          <p:xfrm>
            <a:off x="1788368" y="2448049"/>
            <a:ext cx="6096000" cy="3847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1"/>
            <p:cNvGrpSpPr/>
            <p:nvPr/>
          </p:nvGrpSpPr>
          <p:grpSpPr>
            <a:xfrm>
              <a:off x="611560" y="878497"/>
              <a:ext cx="4688202" cy="750303"/>
              <a:chOff x="2479922" y="116587"/>
              <a:chExt cx="1296149" cy="750303"/>
            </a:xfrm>
            <a:scene3d>
              <a:camera prst="orthographicFront"/>
              <a:lightRig rig="flat" dir="t"/>
            </a:scene3d>
          </p:grpSpPr>
          <p:sp>
            <p:nvSpPr>
              <p:cNvPr id="13" name="Rounded Rectangle 12"/>
              <p:cNvSpPr/>
              <p:nvPr/>
            </p:nvSpPr>
            <p:spPr>
              <a:xfrm>
                <a:off x="2479922" y="116587"/>
                <a:ext cx="1296149" cy="750303"/>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4" name="Rounded Rectangle 4"/>
              <p:cNvSpPr/>
              <p:nvPr/>
            </p:nvSpPr>
            <p:spPr>
              <a:xfrm>
                <a:off x="2516549" y="153214"/>
                <a:ext cx="1222895" cy="677049"/>
              </a:xfrm>
              <a:prstGeom prst="rect">
                <a:avLst/>
              </a:prstGeom>
              <a:sp3d/>
            </p:spPr>
            <p:style>
              <a:lnRef idx="0">
                <a:scrgbClr r="0" g="0" b="0"/>
              </a:lnRef>
              <a:fillRef idx="0">
                <a:scrgbClr r="0" g="0" b="0"/>
              </a:fillRef>
              <a:effectRef idx="0">
                <a:scrgbClr r="0" g="0" b="0"/>
              </a:effectRef>
              <a:fontRef idx="minor">
                <a:schemeClr val="dk1"/>
              </a:fontRef>
            </p:style>
            <p:txBody>
              <a:bodyPr lIns="72390" tIns="72390" rIns="72390" bIns="72390" spcCol="1270" anchor="ctr"/>
              <a:lstStyle/>
              <a:p>
                <a:pPr algn="ctr" defTabSz="844550" fontAlgn="auto">
                  <a:lnSpc>
                    <a:spcPct val="90000"/>
                  </a:lnSpc>
                  <a:spcAft>
                    <a:spcPct val="35000"/>
                  </a:spcAft>
                  <a:defRPr/>
                </a:pPr>
                <a:r>
                  <a:rPr lang="en-GB" sz="1900" dirty="0">
                    <a:solidFill>
                      <a:prstClr val="black"/>
                    </a:solidFill>
                    <a:latin typeface="Arial" panose="020B0604020202020204" pitchFamily="34" charset="0"/>
                    <a:cs typeface="Arial" panose="020B0604020202020204" pitchFamily="34" charset="0"/>
                  </a:rPr>
                  <a:t>Understand academic resilience and what it would look like in your school</a:t>
                </a:r>
              </a:p>
            </p:txBody>
          </p:sp>
        </p:grpSp>
        <p:grpSp>
          <p:nvGrpSpPr>
            <p:cNvPr id="4" name="Group 17"/>
            <p:cNvGrpSpPr/>
            <p:nvPr/>
          </p:nvGrpSpPr>
          <p:grpSpPr>
            <a:xfrm>
              <a:off x="611560" y="1742593"/>
              <a:ext cx="3423432" cy="750303"/>
              <a:chOff x="2479922" y="116587"/>
              <a:chExt cx="1296149" cy="750303"/>
            </a:xfrm>
            <a:scene3d>
              <a:camera prst="orthographicFront"/>
              <a:lightRig rig="flat" dir="t"/>
            </a:scene3d>
          </p:grpSpPr>
          <p:sp>
            <p:nvSpPr>
              <p:cNvPr id="19" name="Rounded Rectangle 18"/>
              <p:cNvSpPr/>
              <p:nvPr/>
            </p:nvSpPr>
            <p:spPr>
              <a:xfrm>
                <a:off x="2479922" y="116587"/>
                <a:ext cx="1296149" cy="750303"/>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0" name="Rounded Rectangle 4"/>
              <p:cNvSpPr/>
              <p:nvPr/>
            </p:nvSpPr>
            <p:spPr>
              <a:xfrm>
                <a:off x="2544851" y="186318"/>
                <a:ext cx="1222895" cy="677049"/>
              </a:xfrm>
              <a:prstGeom prst="rect">
                <a:avLst/>
              </a:prstGeom>
              <a:sp3d/>
            </p:spPr>
            <p:style>
              <a:lnRef idx="0">
                <a:scrgbClr r="0" g="0" b="0"/>
              </a:lnRef>
              <a:fillRef idx="0">
                <a:scrgbClr r="0" g="0" b="0"/>
              </a:fillRef>
              <a:effectRef idx="0">
                <a:scrgbClr r="0" g="0" b="0"/>
              </a:effectRef>
              <a:fontRef idx="minor">
                <a:schemeClr val="dk1"/>
              </a:fontRef>
            </p:style>
            <p:txBody>
              <a:bodyPr lIns="72390" tIns="72390" rIns="72390" bIns="72390" spcCol="1270" anchor="ctr"/>
              <a:lstStyle/>
              <a:p>
                <a:pPr algn="ctr" defTabSz="844550" fontAlgn="auto">
                  <a:lnSpc>
                    <a:spcPct val="90000"/>
                  </a:lnSpc>
                  <a:spcAft>
                    <a:spcPct val="35000"/>
                  </a:spcAft>
                  <a:defRPr/>
                </a:pPr>
                <a:r>
                  <a:rPr lang="en-GB" sz="1900" dirty="0">
                    <a:solidFill>
                      <a:prstClr val="black"/>
                    </a:solidFill>
                    <a:latin typeface="Arial" panose="020B0604020202020204" pitchFamily="34" charset="0"/>
                    <a:cs typeface="Arial" panose="020B0604020202020204" pitchFamily="34" charset="0"/>
                  </a:rPr>
                  <a:t>Identify who is at risk if you do not ‘step up’ your support</a:t>
                </a:r>
              </a:p>
            </p:txBody>
          </p:sp>
        </p:grpSp>
        <p:sp>
          <p:nvSpPr>
            <p:cNvPr id="21" name="Rounded Rectangle 4"/>
            <p:cNvSpPr/>
            <p:nvPr/>
          </p:nvSpPr>
          <p:spPr>
            <a:xfrm>
              <a:off x="5420378" y="879743"/>
              <a:ext cx="2128804" cy="67704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72390" tIns="72390" rIns="72390" bIns="72390" spcCol="1270" anchor="ctr"/>
            <a:lstStyle/>
            <a:p>
              <a:pPr defTabSz="844550" fontAlgn="auto">
                <a:lnSpc>
                  <a:spcPct val="90000"/>
                </a:lnSpc>
                <a:spcAft>
                  <a:spcPct val="35000"/>
                </a:spcAft>
                <a:defRPr/>
              </a:pPr>
              <a:r>
                <a:rPr lang="en-GB" sz="1600" i="1" dirty="0">
                  <a:solidFill>
                    <a:prstClr val="black"/>
                  </a:solidFill>
                  <a:latin typeface="Arial" panose="020B0604020202020204" pitchFamily="34" charset="0"/>
                  <a:cs typeface="Arial" panose="020B0604020202020204" pitchFamily="34" charset="0"/>
                </a:rPr>
                <a:t>----Evidence base</a:t>
              </a:r>
            </a:p>
            <a:p>
              <a:pPr defTabSz="844550" fontAlgn="auto">
                <a:lnSpc>
                  <a:spcPct val="90000"/>
                </a:lnSpc>
                <a:spcAft>
                  <a:spcPct val="35000"/>
                </a:spcAft>
                <a:defRPr/>
              </a:pPr>
              <a:r>
                <a:rPr lang="en-GB" sz="1600" i="1" dirty="0">
                  <a:solidFill>
                    <a:prstClr val="black"/>
                  </a:solidFill>
                  <a:latin typeface="Arial" panose="020B0604020202020204" pitchFamily="34" charset="0"/>
                  <a:cs typeface="Arial" panose="020B0604020202020204" pitchFamily="34" charset="0"/>
                </a:rPr>
                <a:t>----What works</a:t>
              </a:r>
            </a:p>
          </p:txBody>
        </p:sp>
        <p:sp>
          <p:nvSpPr>
            <p:cNvPr id="22" name="Rounded Rectangle 4"/>
            <p:cNvSpPr/>
            <p:nvPr/>
          </p:nvSpPr>
          <p:spPr>
            <a:xfrm>
              <a:off x="4109894" y="1815847"/>
              <a:ext cx="3326708" cy="67704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72390" tIns="72390" rIns="72390" bIns="72390" spcCol="1270" anchor="ctr"/>
            <a:lstStyle/>
            <a:p>
              <a:pPr defTabSz="844550" fontAlgn="auto">
                <a:lnSpc>
                  <a:spcPct val="90000"/>
                </a:lnSpc>
                <a:spcAft>
                  <a:spcPct val="35000"/>
                </a:spcAft>
                <a:defRPr/>
              </a:pPr>
              <a:r>
                <a:rPr lang="en-GB" sz="1600" i="1" dirty="0">
                  <a:solidFill>
                    <a:prstClr val="black"/>
                  </a:solidFill>
                  <a:latin typeface="Arial" panose="020B0604020202020204" pitchFamily="34" charset="0"/>
                  <a:cs typeface="Arial" panose="020B0604020202020204" pitchFamily="34" charset="0"/>
                </a:rPr>
                <a:t>----use data</a:t>
              </a:r>
            </a:p>
            <a:p>
              <a:pPr defTabSz="844550" fontAlgn="auto">
                <a:lnSpc>
                  <a:spcPct val="90000"/>
                </a:lnSpc>
                <a:spcAft>
                  <a:spcPct val="35000"/>
                </a:spcAft>
                <a:defRPr/>
              </a:pPr>
              <a:r>
                <a:rPr lang="en-GB" sz="1600" i="1" dirty="0">
                  <a:solidFill>
                    <a:prstClr val="black"/>
                  </a:solidFill>
                  <a:latin typeface="Arial" panose="020B0604020202020204" pitchFamily="34" charset="0"/>
                  <a:cs typeface="Arial" panose="020B0604020202020204" pitchFamily="34" charset="0"/>
                </a:rPr>
                <a:t>----prepare for targeted support</a:t>
              </a:r>
            </a:p>
          </p:txBody>
        </p:sp>
        <p:sp>
          <p:nvSpPr>
            <p:cNvPr id="26" name="Rounded Rectangle 4"/>
            <p:cNvSpPr/>
            <p:nvPr/>
          </p:nvSpPr>
          <p:spPr>
            <a:xfrm>
              <a:off x="5593228" y="2564904"/>
              <a:ext cx="2995502" cy="67704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72390" tIns="72390" rIns="72390" bIns="72390" spcCol="1270" anchor="ctr"/>
            <a:lstStyle/>
            <a:p>
              <a:pPr defTabSz="844550" fontAlgn="auto">
                <a:lnSpc>
                  <a:spcPct val="90000"/>
                </a:lnSpc>
                <a:spcAft>
                  <a:spcPct val="35000"/>
                </a:spcAft>
                <a:defRPr/>
              </a:pPr>
              <a:r>
                <a:rPr lang="en-GB" sz="1400" i="1" dirty="0">
                  <a:solidFill>
                    <a:prstClr val="black"/>
                  </a:solidFill>
                  <a:latin typeface="Arial" panose="020B0604020202020204" pitchFamily="34" charset="0"/>
                  <a:cs typeface="Arial" panose="020B0604020202020204" pitchFamily="34" charset="0"/>
                </a:rPr>
                <a:t>Audit - How are we doing?</a:t>
              </a:r>
            </a:p>
            <a:p>
              <a:pPr defTabSz="844550" fontAlgn="auto">
                <a:lnSpc>
                  <a:spcPct val="90000"/>
                </a:lnSpc>
                <a:spcAft>
                  <a:spcPct val="35000"/>
                </a:spcAft>
                <a:defRPr/>
              </a:pPr>
              <a:r>
                <a:rPr lang="en-GB" sz="1400" i="1" dirty="0">
                  <a:solidFill>
                    <a:prstClr val="black"/>
                  </a:solidFill>
                  <a:latin typeface="Arial" panose="020B0604020202020204" pitchFamily="34" charset="0"/>
                  <a:cs typeface="Arial" panose="020B0604020202020204" pitchFamily="34" charset="0"/>
                </a:rPr>
                <a:t>What can we improve?</a:t>
              </a:r>
            </a:p>
            <a:p>
              <a:pPr defTabSz="844550" fontAlgn="auto">
                <a:lnSpc>
                  <a:spcPct val="90000"/>
                </a:lnSpc>
                <a:spcAft>
                  <a:spcPct val="35000"/>
                </a:spcAft>
                <a:defRPr/>
              </a:pPr>
              <a:endParaRPr lang="en-GB" sz="1400" i="1" dirty="0">
                <a:solidFill>
                  <a:prstClr val="black"/>
                </a:solidFill>
              </a:endParaRPr>
            </a:p>
          </p:txBody>
        </p:sp>
        <p:sp>
          <p:nvSpPr>
            <p:cNvPr id="27" name="Rounded Rectangle 4"/>
            <p:cNvSpPr/>
            <p:nvPr/>
          </p:nvSpPr>
          <p:spPr>
            <a:xfrm>
              <a:off x="6860538" y="4869160"/>
              <a:ext cx="1671902" cy="67704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72390" tIns="72390" rIns="72390" bIns="72390" spcCol="1270" anchor="ctr"/>
            <a:lstStyle/>
            <a:p>
              <a:pPr defTabSz="844550" fontAlgn="auto">
                <a:lnSpc>
                  <a:spcPct val="90000"/>
                </a:lnSpc>
                <a:spcAft>
                  <a:spcPct val="35000"/>
                </a:spcAft>
                <a:defRPr/>
              </a:pPr>
              <a:r>
                <a:rPr lang="en-GB" sz="1600" i="1" dirty="0">
                  <a:solidFill>
                    <a:prstClr val="black"/>
                  </a:solidFill>
                  <a:latin typeface="Arial" panose="020B0604020202020204" pitchFamily="34" charset="0"/>
                  <a:cs typeface="Arial" panose="020B0604020202020204" pitchFamily="34" charset="0"/>
                </a:rPr>
                <a:t>School Development Plan</a:t>
              </a:r>
            </a:p>
          </p:txBody>
        </p:sp>
        <p:sp>
          <p:nvSpPr>
            <p:cNvPr id="32" name="Rounded Rectangle 4"/>
            <p:cNvSpPr/>
            <p:nvPr/>
          </p:nvSpPr>
          <p:spPr>
            <a:xfrm>
              <a:off x="6428490" y="3573016"/>
              <a:ext cx="2312640" cy="67704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72390" tIns="72390" rIns="72390" bIns="72390" spcCol="1270" anchor="ctr"/>
            <a:lstStyle/>
            <a:p>
              <a:pPr defTabSz="844550" fontAlgn="auto">
                <a:lnSpc>
                  <a:spcPct val="90000"/>
                </a:lnSpc>
                <a:spcAft>
                  <a:spcPct val="35000"/>
                </a:spcAft>
                <a:defRPr/>
              </a:pPr>
              <a:r>
                <a:rPr lang="en-GB" sz="1400" i="1" dirty="0">
                  <a:solidFill>
                    <a:prstClr val="black"/>
                  </a:solidFill>
                  <a:latin typeface="Arial" panose="020B0604020202020204" pitchFamily="34" charset="0"/>
                  <a:cs typeface="Arial" panose="020B0604020202020204" pitchFamily="34" charset="0"/>
                </a:rPr>
                <a:t>Create baseline for</a:t>
              </a:r>
            </a:p>
            <a:p>
              <a:pPr defTabSz="844550" fontAlgn="auto">
                <a:lnSpc>
                  <a:spcPct val="90000"/>
                </a:lnSpc>
                <a:spcAft>
                  <a:spcPct val="35000"/>
                </a:spcAft>
                <a:defRPr/>
              </a:pPr>
              <a:r>
                <a:rPr lang="en-GB" sz="1400" i="1" dirty="0">
                  <a:solidFill>
                    <a:prstClr val="black"/>
                  </a:solidFill>
                  <a:latin typeface="Arial" panose="020B0604020202020204" pitchFamily="34" charset="0"/>
                  <a:cs typeface="Arial" panose="020B0604020202020204" pitchFamily="34" charset="0"/>
                </a:rPr>
                <a:t> measuring change</a:t>
              </a:r>
            </a:p>
          </p:txBody>
        </p:sp>
      </p:grpSp>
      <p:pic>
        <p:nvPicPr>
          <p:cNvPr id="3079" name="Picture 2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7963" y="5922963"/>
            <a:ext cx="4552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4213" y="11113"/>
            <a:ext cx="20859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53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r="6209"/>
          <a:stretch>
            <a:fillRect/>
          </a:stretch>
        </p:blipFill>
        <p:spPr bwMode="auto">
          <a:xfrm>
            <a:off x="7094538" y="44450"/>
            <a:ext cx="1955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513" y="6073775"/>
            <a:ext cx="45529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2" name="Group 2"/>
          <p:cNvGrpSpPr>
            <a:grpSpLocks/>
          </p:cNvGrpSpPr>
          <p:nvPr/>
        </p:nvGrpSpPr>
        <p:grpSpPr bwMode="auto">
          <a:xfrm>
            <a:off x="422275" y="239713"/>
            <a:ext cx="7894638" cy="5916612"/>
            <a:chOff x="768350" y="239713"/>
            <a:chExt cx="7894638" cy="5916612"/>
          </a:xfrm>
        </p:grpSpPr>
        <p:sp>
          <p:nvSpPr>
            <p:cNvPr id="2" name="Curved Up Arrow 1"/>
            <p:cNvSpPr/>
            <p:nvPr/>
          </p:nvSpPr>
          <p:spPr bwMode="auto">
            <a:xfrm rot="16670310">
              <a:off x="4049713" y="1543050"/>
              <a:ext cx="5916612" cy="3309938"/>
            </a:xfrm>
            <a:prstGeom prst="curvedUpArrow">
              <a:avLst>
                <a:gd name="adj1" fmla="val 16279"/>
                <a:gd name="adj2" fmla="val 50000"/>
                <a:gd name="adj3" fmla="val 25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black"/>
                </a:solidFill>
              </a:endParaRPr>
            </a:p>
          </p:txBody>
        </p:sp>
        <p:graphicFrame>
          <p:nvGraphicFramePr>
            <p:cNvPr id="5" name="Diagram 4"/>
            <p:cNvGraphicFramePr/>
            <p:nvPr/>
          </p:nvGraphicFramePr>
          <p:xfrm>
            <a:off x="1116742" y="1217322"/>
            <a:ext cx="6095490" cy="4063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Line Callout 1 8"/>
            <p:cNvSpPr/>
            <p:nvPr/>
          </p:nvSpPr>
          <p:spPr bwMode="auto">
            <a:xfrm>
              <a:off x="768350" y="541338"/>
              <a:ext cx="1439863" cy="1570037"/>
            </a:xfrm>
            <a:prstGeom prst="borderCallout1">
              <a:avLst>
                <a:gd name="adj1" fmla="val 16345"/>
                <a:gd name="adj2" fmla="val 97489"/>
                <a:gd name="adj3" fmla="val 89518"/>
                <a:gd name="adj4" fmla="val 17908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rgbClr val="4F81BD"/>
                  </a:solidFill>
                  <a:latin typeface="Arial" panose="020B0604020202020204" pitchFamily="34" charset="0"/>
                  <a:cs typeface="Arial" panose="020B0604020202020204" pitchFamily="34" charset="0"/>
                </a:rPr>
                <a:t>Schools and individual pupil data e.g. progress, risk factors </a:t>
              </a:r>
              <a:r>
                <a:rPr lang="en-GB" sz="1600" dirty="0" err="1">
                  <a:solidFill>
                    <a:srgbClr val="4F81BD"/>
                  </a:solidFill>
                  <a:latin typeface="Arial" panose="020B0604020202020204" pitchFamily="34" charset="0"/>
                  <a:cs typeface="Arial" panose="020B0604020202020204" pitchFamily="34" charset="0"/>
                </a:rPr>
                <a:t>etc</a:t>
              </a:r>
              <a:endParaRPr lang="en-GB" sz="1600" dirty="0">
                <a:solidFill>
                  <a:srgbClr val="4F81BD"/>
                </a:solidFill>
                <a:latin typeface="Arial" panose="020B0604020202020204" pitchFamily="34" charset="0"/>
                <a:cs typeface="Arial" panose="020B0604020202020204" pitchFamily="34" charset="0"/>
              </a:endParaRPr>
            </a:p>
          </p:txBody>
        </p:sp>
        <p:sp>
          <p:nvSpPr>
            <p:cNvPr id="11" name="Line Callout 1 10"/>
            <p:cNvSpPr/>
            <p:nvPr/>
          </p:nvSpPr>
          <p:spPr bwMode="auto">
            <a:xfrm>
              <a:off x="1044575" y="2492375"/>
              <a:ext cx="1439863" cy="1512888"/>
            </a:xfrm>
            <a:prstGeom prst="borderCallout1">
              <a:avLst>
                <a:gd name="adj1" fmla="val 31310"/>
                <a:gd name="adj2" fmla="val 95565"/>
                <a:gd name="adj3" fmla="val 34241"/>
                <a:gd name="adj4" fmla="val 18293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rgbClr val="4F81BD"/>
                  </a:solidFill>
                  <a:latin typeface="Arial" panose="020B0604020202020204" pitchFamily="34" charset="0"/>
                  <a:cs typeface="Arial" panose="020B0604020202020204" pitchFamily="34" charset="0"/>
                </a:rPr>
                <a:t>Senior Leadership Team; staff together e.g. Inset workshop</a:t>
              </a:r>
            </a:p>
          </p:txBody>
        </p:sp>
        <p:sp>
          <p:nvSpPr>
            <p:cNvPr id="10" name="Line Callout 1 9"/>
            <p:cNvSpPr/>
            <p:nvPr/>
          </p:nvSpPr>
          <p:spPr bwMode="auto">
            <a:xfrm>
              <a:off x="6288088" y="2060575"/>
              <a:ext cx="1439862" cy="1749425"/>
            </a:xfrm>
            <a:prstGeom prst="borderCallout1">
              <a:avLst>
                <a:gd name="adj1" fmla="val 14102"/>
                <a:gd name="adj2" fmla="val 966"/>
                <a:gd name="adj3" fmla="val 1399"/>
                <a:gd name="adj4" fmla="val -559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rgbClr val="4F81BD"/>
                  </a:solidFill>
                  <a:latin typeface="Arial" panose="020B0604020202020204" pitchFamily="34" charset="0"/>
                  <a:cs typeface="Arial" panose="020B0604020202020204" pitchFamily="34" charset="0"/>
                </a:rPr>
                <a:t>Staff, pupils, parents, governors, community views. </a:t>
              </a:r>
              <a:r>
                <a:rPr lang="en-GB" sz="1600" dirty="0" err="1">
                  <a:solidFill>
                    <a:srgbClr val="4F81BD"/>
                  </a:solidFill>
                  <a:latin typeface="Arial" panose="020B0604020202020204" pitchFamily="34" charset="0"/>
                  <a:cs typeface="Arial" panose="020B0604020202020204" pitchFamily="34" charset="0"/>
                </a:rPr>
                <a:t>Eg</a:t>
              </a:r>
              <a:r>
                <a:rPr lang="en-GB" sz="1600" dirty="0">
                  <a:solidFill>
                    <a:srgbClr val="4F81BD"/>
                  </a:solidFill>
                  <a:latin typeface="Arial" panose="020B0604020202020204" pitchFamily="34" charset="0"/>
                  <a:cs typeface="Arial" panose="020B0604020202020204" pitchFamily="34" charset="0"/>
                </a:rPr>
                <a:t> surveys; focus groups; </a:t>
              </a:r>
            </a:p>
          </p:txBody>
        </p:sp>
        <p:grpSp>
          <p:nvGrpSpPr>
            <p:cNvPr id="2058" name="Group 11"/>
            <p:cNvGrpSpPr>
              <a:grpSpLocks/>
            </p:cNvGrpSpPr>
            <p:nvPr/>
          </p:nvGrpSpPr>
          <p:grpSpPr bwMode="auto">
            <a:xfrm>
              <a:off x="2484438" y="404664"/>
              <a:ext cx="3506788" cy="792312"/>
              <a:chOff x="1065173" y="3216689"/>
              <a:chExt cx="3507082" cy="922398"/>
            </a:xfrm>
          </p:grpSpPr>
          <p:sp>
            <p:nvSpPr>
              <p:cNvPr id="13" name="Rectangle 12"/>
              <p:cNvSpPr/>
              <p:nvPr/>
            </p:nvSpPr>
            <p:spPr>
              <a:xfrm>
                <a:off x="1523998" y="3276003"/>
                <a:ext cx="3048256" cy="76328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1065173" y="3216862"/>
                <a:ext cx="3273699" cy="9222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13792" tIns="113792" rIns="113792" bIns="113792" spcCol="1270" anchor="ctr"/>
              <a:lstStyle/>
              <a:p>
                <a:pPr algn="ctr" defTabSz="711200" fontAlgn="auto">
                  <a:lnSpc>
                    <a:spcPct val="90000"/>
                  </a:lnSpc>
                  <a:spcAft>
                    <a:spcPct val="35000"/>
                  </a:spcAft>
                  <a:defRPr/>
                </a:pPr>
                <a:r>
                  <a:rPr lang="en-GB" b="1" dirty="0">
                    <a:solidFill>
                      <a:srgbClr val="4F81BD">
                        <a:lumMod val="75000"/>
                      </a:srgbClr>
                    </a:solidFill>
                    <a:latin typeface="Arial" panose="020B0604020202020204" pitchFamily="34" charset="0"/>
                    <a:cs typeface="Arial" panose="020B0604020202020204" pitchFamily="34" charset="0"/>
                  </a:rPr>
                  <a:t>Identify lead; Reflections of SLT</a:t>
                </a:r>
              </a:p>
              <a:p>
                <a:pPr algn="ctr" defTabSz="711200" fontAlgn="auto">
                  <a:lnSpc>
                    <a:spcPct val="90000"/>
                  </a:lnSpc>
                  <a:spcAft>
                    <a:spcPct val="35000"/>
                  </a:spcAft>
                  <a:defRPr/>
                </a:pPr>
                <a:r>
                  <a:rPr lang="en-GB" b="1" dirty="0">
                    <a:solidFill>
                      <a:srgbClr val="4F81BD">
                        <a:lumMod val="75000"/>
                      </a:srgbClr>
                    </a:solidFill>
                    <a:latin typeface="Arial" panose="020B0604020202020204" pitchFamily="34" charset="0"/>
                    <a:cs typeface="Arial" panose="020B0604020202020204" pitchFamily="34" charset="0"/>
                  </a:rPr>
                  <a:t>Understand resilience</a:t>
                </a:r>
              </a:p>
            </p:txBody>
          </p:sp>
        </p:grpSp>
        <p:sp>
          <p:nvSpPr>
            <p:cNvPr id="20" name="Down Arrow 19"/>
            <p:cNvSpPr/>
            <p:nvPr/>
          </p:nvSpPr>
          <p:spPr bwMode="auto">
            <a:xfrm>
              <a:off x="3743325" y="1222375"/>
              <a:ext cx="635000" cy="40640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060" name="TextBox 2"/>
            <p:cNvSpPr txBox="1">
              <a:spLocks noChangeArrowheads="1"/>
            </p:cNvSpPr>
            <p:nvPr/>
          </p:nvSpPr>
          <p:spPr bwMode="auto">
            <a:xfrm rot="-3434640">
              <a:off x="4361252" y="2964300"/>
              <a:ext cx="239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b="1">
                  <a:solidFill>
                    <a:srgbClr val="376092"/>
                  </a:solidFill>
                  <a:latin typeface="Arial" charset="0"/>
                </a:rPr>
                <a:t>Audit process</a:t>
              </a:r>
            </a:p>
          </p:txBody>
        </p:sp>
        <p:sp>
          <p:nvSpPr>
            <p:cNvPr id="4" name="Rectangle 3"/>
            <p:cNvSpPr/>
            <p:nvPr/>
          </p:nvSpPr>
          <p:spPr bwMode="auto">
            <a:xfrm rot="20154348">
              <a:off x="5458518" y="4473448"/>
              <a:ext cx="3098925" cy="584775"/>
            </a:xfrm>
            <a:prstGeom prst="rect">
              <a:avLst/>
            </a:prstGeom>
            <a:noFill/>
          </p:spPr>
          <p:txBody>
            <a:bodyPr wrap="none">
              <a:spAutoFit/>
            </a:bodyPr>
            <a:lstStyle/>
            <a:p>
              <a:pPr algn="ctr" fontAlgn="auto">
                <a:spcBef>
                  <a:spcPts val="0"/>
                </a:spcBef>
                <a:spcAft>
                  <a:spcPts val="0"/>
                </a:spcAft>
                <a:defRPr/>
              </a:pPr>
              <a:r>
                <a:rPr lang="en-US" sz="3200" b="1" dirty="0">
                  <a:ln w="900" cmpd="sng">
                    <a:solidFill>
                      <a:srgbClr val="4F81BD">
                        <a:satMod val="190000"/>
                        <a:alpha val="55000"/>
                      </a:srgbClr>
                    </a:solidFill>
                    <a:prstDash val="solid"/>
                  </a:ln>
                  <a:solidFill>
                    <a:srgbClr val="4F81BD">
                      <a:lumMod val="60000"/>
                      <a:lumOff val="40000"/>
                    </a:srgbClr>
                  </a:solidFill>
                  <a:effectLst>
                    <a:innerShdw blurRad="101600" dist="76200" dir="5400000">
                      <a:srgbClr val="4F81BD">
                        <a:satMod val="190000"/>
                        <a:tint val="100000"/>
                        <a:alpha val="74000"/>
                      </a:srgbClr>
                    </a:innerShdw>
                  </a:effectLst>
                  <a:latin typeface="Arial" panose="020B0604020202020204" pitchFamily="34" charset="0"/>
                  <a:cs typeface="Arial" panose="020B0604020202020204" pitchFamily="34" charset="0"/>
                </a:rPr>
                <a:t>Do and Review</a:t>
              </a:r>
            </a:p>
          </p:txBody>
        </p:sp>
        <p:sp>
          <p:nvSpPr>
            <p:cNvPr id="22" name="Rectangle 21"/>
            <p:cNvSpPr/>
            <p:nvPr/>
          </p:nvSpPr>
          <p:spPr bwMode="auto">
            <a:xfrm>
              <a:off x="3409448" y="5415779"/>
              <a:ext cx="1301959" cy="584775"/>
            </a:xfrm>
            <a:prstGeom prst="rect">
              <a:avLst/>
            </a:prstGeom>
            <a:noFill/>
          </p:spPr>
          <p:txBody>
            <a:bodyPr wrap="none">
              <a:spAutoFit/>
            </a:bodyPr>
            <a:lstStyle/>
            <a:p>
              <a:pPr algn="ctr" fontAlgn="auto">
                <a:spcBef>
                  <a:spcPts val="0"/>
                </a:spcBef>
                <a:spcAft>
                  <a:spcPts val="0"/>
                </a:spcAft>
                <a:defRPr/>
              </a:pPr>
              <a:r>
                <a:rPr lang="en-US" sz="3200" b="1" dirty="0">
                  <a:ln w="900" cmpd="sng">
                    <a:solidFill>
                      <a:srgbClr val="4F81BD">
                        <a:satMod val="190000"/>
                        <a:alpha val="55000"/>
                      </a:srgbClr>
                    </a:solidFill>
                    <a:prstDash val="solid"/>
                  </a:ln>
                  <a:solidFill>
                    <a:srgbClr val="4F81BD">
                      <a:lumMod val="60000"/>
                      <a:lumOff val="40000"/>
                    </a:srgbClr>
                  </a:solidFill>
                  <a:effectLst>
                    <a:innerShdw blurRad="101600" dist="76200" dir="5400000">
                      <a:srgbClr val="4F81BD">
                        <a:satMod val="190000"/>
                        <a:tint val="100000"/>
                        <a:alpha val="74000"/>
                      </a:srgbClr>
                    </a:innerShdw>
                  </a:effectLst>
                  <a:latin typeface="Arial" panose="020B0604020202020204" pitchFamily="34" charset="0"/>
                  <a:cs typeface="Arial" panose="020B0604020202020204" pitchFamily="34" charset="0"/>
                </a:rPr>
                <a:t>PLAN</a:t>
              </a:r>
            </a:p>
          </p:txBody>
        </p:sp>
      </p:grpSp>
    </p:spTree>
    <p:extLst>
      <p:ext uri="{BB962C8B-B14F-4D97-AF65-F5344CB8AC3E}">
        <p14:creationId xmlns:p14="http://schemas.microsoft.com/office/powerpoint/2010/main" val="4182529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School Development </a:t>
            </a:r>
            <a:r>
              <a:rPr lang="en-GB" altLang="en-US" dirty="0" smtClean="0"/>
              <a:t>Plan</a:t>
            </a:r>
            <a:endParaRPr lang="en-GB" dirty="0"/>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11606" t="23810" r="8415" b="6252"/>
          <a:stretch>
            <a:fillRect/>
          </a:stretch>
        </p:blipFill>
        <p:spPr bwMode="auto">
          <a:xfrm>
            <a:off x="230187" y="2060848"/>
            <a:ext cx="8913813"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53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7544" y="1052736"/>
            <a:ext cx="8229600" cy="720081"/>
          </a:xfrm>
        </p:spPr>
        <p:txBody>
          <a:bodyPr/>
          <a:lstStyle/>
          <a:p>
            <a:pPr eaLnBrk="1" hangingPunct="1"/>
            <a:r>
              <a:rPr lang="en-GB" altLang="en-US" dirty="0" smtClean="0"/>
              <a:t>Activities</a:t>
            </a:r>
          </a:p>
        </p:txBody>
      </p:sp>
      <p:sp>
        <p:nvSpPr>
          <p:cNvPr id="3" name="Content Placeholder 2"/>
          <p:cNvSpPr>
            <a:spLocks noGrp="1"/>
          </p:cNvSpPr>
          <p:nvPr>
            <p:ph idx="1"/>
          </p:nvPr>
        </p:nvSpPr>
        <p:spPr>
          <a:xfrm>
            <a:off x="468313" y="1700808"/>
            <a:ext cx="8229600" cy="4465042"/>
          </a:xfrm>
        </p:spPr>
        <p:txBody>
          <a:bodyPr rtlCol="0">
            <a:normAutofit fontScale="62500" lnSpcReduction="20000"/>
          </a:bodyPr>
          <a:lstStyle/>
          <a:p>
            <a:pPr eaLnBrk="1" fontAlgn="auto" hangingPunct="1">
              <a:spcAft>
                <a:spcPts val="0"/>
              </a:spcAft>
              <a:buFont typeface="Arial" panose="020B0604020202020204" pitchFamily="34" charset="0"/>
              <a:buChar char="•"/>
              <a:defRPr/>
            </a:pPr>
            <a:r>
              <a:rPr lang="en-GB" dirty="0" smtClean="0"/>
              <a:t>5 times as many enrichments</a:t>
            </a:r>
          </a:p>
          <a:p>
            <a:pPr eaLnBrk="1" fontAlgn="auto" hangingPunct="1">
              <a:spcAft>
                <a:spcPts val="0"/>
              </a:spcAft>
              <a:buFont typeface="Arial" panose="020B0604020202020204" pitchFamily="34" charset="0"/>
              <a:buChar char="•"/>
              <a:defRPr/>
            </a:pPr>
            <a:r>
              <a:rPr lang="en-GB" dirty="0" smtClean="0"/>
              <a:t>Pyramid of need</a:t>
            </a:r>
          </a:p>
          <a:p>
            <a:pPr eaLnBrk="1" fontAlgn="auto" hangingPunct="1">
              <a:spcAft>
                <a:spcPts val="0"/>
              </a:spcAft>
              <a:buFont typeface="Arial" panose="020B0604020202020204" pitchFamily="34" charset="0"/>
              <a:buChar char="•"/>
              <a:defRPr/>
            </a:pPr>
            <a:r>
              <a:rPr lang="en-GB" dirty="0" smtClean="0"/>
              <a:t>Year group breakfasts</a:t>
            </a:r>
          </a:p>
          <a:p>
            <a:pPr eaLnBrk="1" fontAlgn="auto" hangingPunct="1">
              <a:spcAft>
                <a:spcPts val="0"/>
              </a:spcAft>
              <a:buFont typeface="Arial" panose="020B0604020202020204" pitchFamily="34" charset="0"/>
              <a:buChar char="•"/>
              <a:defRPr/>
            </a:pPr>
            <a:r>
              <a:rPr lang="en-GB" dirty="0" smtClean="0"/>
              <a:t>100 club</a:t>
            </a:r>
          </a:p>
          <a:p>
            <a:pPr eaLnBrk="1" fontAlgn="auto" hangingPunct="1">
              <a:spcAft>
                <a:spcPts val="0"/>
              </a:spcAft>
              <a:buFont typeface="Arial" panose="020B0604020202020204" pitchFamily="34" charset="0"/>
              <a:buChar char="•"/>
              <a:defRPr/>
            </a:pPr>
            <a:r>
              <a:rPr lang="en-GB" dirty="0" smtClean="0"/>
              <a:t>Kings “Characteristics”</a:t>
            </a:r>
          </a:p>
          <a:p>
            <a:pPr eaLnBrk="1" fontAlgn="auto" hangingPunct="1">
              <a:spcAft>
                <a:spcPts val="0"/>
              </a:spcAft>
              <a:buFont typeface="Arial" panose="020B0604020202020204" pitchFamily="34" charset="0"/>
              <a:buChar char="•"/>
              <a:defRPr/>
            </a:pPr>
            <a:r>
              <a:rPr lang="en-GB" dirty="0" smtClean="0"/>
              <a:t>Career of the week</a:t>
            </a:r>
          </a:p>
          <a:p>
            <a:pPr eaLnBrk="1" fontAlgn="auto" hangingPunct="1">
              <a:spcAft>
                <a:spcPts val="0"/>
              </a:spcAft>
              <a:buFont typeface="Arial" panose="020B0604020202020204" pitchFamily="34" charset="0"/>
              <a:buChar char="•"/>
              <a:defRPr/>
            </a:pPr>
            <a:r>
              <a:rPr lang="en-GB" dirty="0" smtClean="0"/>
              <a:t>“</a:t>
            </a:r>
            <a:r>
              <a:rPr lang="en-GB" dirty="0"/>
              <a:t>Family Lunch” in </a:t>
            </a:r>
            <a:r>
              <a:rPr lang="en-GB" dirty="0" smtClean="0"/>
              <a:t>Exclusion </a:t>
            </a:r>
            <a:r>
              <a:rPr lang="en-GB" dirty="0"/>
              <a:t>Room</a:t>
            </a:r>
          </a:p>
          <a:p>
            <a:pPr eaLnBrk="1" fontAlgn="auto" hangingPunct="1">
              <a:spcAft>
                <a:spcPts val="0"/>
              </a:spcAft>
              <a:buFont typeface="Arial" panose="020B0604020202020204" pitchFamily="34" charset="0"/>
              <a:buChar char="•"/>
              <a:defRPr/>
            </a:pPr>
            <a:r>
              <a:rPr lang="en-GB" dirty="0" smtClean="0"/>
              <a:t>Curriculum </a:t>
            </a:r>
            <a:r>
              <a:rPr lang="en-GB" dirty="0"/>
              <a:t>re-design</a:t>
            </a:r>
          </a:p>
          <a:p>
            <a:pPr eaLnBrk="1" fontAlgn="auto" hangingPunct="1">
              <a:spcAft>
                <a:spcPts val="0"/>
              </a:spcAft>
              <a:buFont typeface="Arial" panose="020B0604020202020204" pitchFamily="34" charset="0"/>
              <a:buChar char="•"/>
              <a:defRPr/>
            </a:pPr>
            <a:r>
              <a:rPr lang="en-GB" dirty="0"/>
              <a:t>Tighter focus on academic performance of the </a:t>
            </a:r>
            <a:r>
              <a:rPr lang="en-GB" dirty="0" smtClean="0"/>
              <a:t>vulnerable</a:t>
            </a:r>
          </a:p>
          <a:p>
            <a:pPr eaLnBrk="1" fontAlgn="auto" hangingPunct="1">
              <a:spcAft>
                <a:spcPts val="0"/>
              </a:spcAft>
              <a:buFont typeface="Arial" panose="020B0604020202020204" pitchFamily="34" charset="0"/>
              <a:buChar char="•"/>
              <a:defRPr/>
            </a:pPr>
            <a:r>
              <a:rPr lang="en-GB" dirty="0"/>
              <a:t>Action plans for vulnerable students with lead adults</a:t>
            </a:r>
          </a:p>
          <a:p>
            <a:pPr eaLnBrk="1" fontAlgn="auto" hangingPunct="1">
              <a:spcAft>
                <a:spcPts val="0"/>
              </a:spcAft>
              <a:buFont typeface="Arial" panose="020B0604020202020204" pitchFamily="34" charset="0"/>
              <a:buChar char="•"/>
              <a:defRPr/>
            </a:pPr>
            <a:r>
              <a:rPr lang="en-GB" dirty="0"/>
              <a:t>Closer links to primary </a:t>
            </a:r>
            <a:r>
              <a:rPr lang="en-GB" dirty="0" smtClean="0"/>
              <a:t>schools</a:t>
            </a:r>
          </a:p>
          <a:p>
            <a:pPr eaLnBrk="1" fontAlgn="auto" hangingPunct="1">
              <a:spcAft>
                <a:spcPts val="0"/>
              </a:spcAft>
              <a:buFont typeface="Arial" panose="020B0604020202020204" pitchFamily="34" charset="0"/>
              <a:buChar char="•"/>
              <a:defRPr/>
            </a:pPr>
            <a:r>
              <a:rPr lang="en-GB" dirty="0"/>
              <a:t>Safe spaces at lunch and brunch</a:t>
            </a:r>
          </a:p>
          <a:p>
            <a:pPr eaLnBrk="1" fontAlgn="auto" hangingPunct="1">
              <a:spcAft>
                <a:spcPts val="0"/>
              </a:spcAft>
              <a:buFont typeface="Arial" panose="020B0604020202020204" pitchFamily="34" charset="0"/>
              <a:buChar char="•"/>
              <a:defRPr/>
            </a:pPr>
            <a:r>
              <a:rPr lang="en-GB" dirty="0"/>
              <a:t>Wellbeing roles</a:t>
            </a:r>
          </a:p>
          <a:p>
            <a:pPr eaLnBrk="1" fontAlgn="auto" hangingPunct="1">
              <a:spcAft>
                <a:spcPts val="0"/>
              </a:spcAft>
              <a:buFont typeface="Arial" panose="020B0604020202020204" pitchFamily="34" charset="0"/>
              <a:buChar char="•"/>
              <a:defRPr/>
            </a:pPr>
            <a:r>
              <a:rPr lang="en-GB" dirty="0"/>
              <a:t>Staff wellbeing activities</a:t>
            </a:r>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endParaRPr lang="en-GB" dirty="0"/>
          </a:p>
          <a:p>
            <a:pPr eaLnBrk="1" fontAlgn="auto" hangingPunct="1">
              <a:spcAft>
                <a:spcPts val="0"/>
              </a:spcAft>
              <a:buFont typeface="Arial" panose="020B0604020202020204" pitchFamily="34" charset="0"/>
              <a:buChar char="•"/>
              <a:defRPr/>
            </a:pPr>
            <a:endParaRPr lang="en-GB" dirty="0" smtClean="0"/>
          </a:p>
          <a:p>
            <a:pPr eaLnBrk="1" fontAlgn="auto" hangingPunct="1">
              <a:spcAft>
                <a:spcPts val="0"/>
              </a:spcAft>
              <a:buFont typeface="Arial" panose="020B0604020202020204" pitchFamily="34" charset="0"/>
              <a:buChar char="•"/>
              <a:defRPr/>
            </a:pPr>
            <a:endParaRPr lang="en-GB" dirty="0"/>
          </a:p>
        </p:txBody>
      </p:sp>
      <p:pic>
        <p:nvPicPr>
          <p:cNvPr id="52228" name="Picture 2" descr="http://www.daviscoachingsolutions.com/wp-content/uploads/2011/04/Snowball-cropp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450" y="2302669"/>
            <a:ext cx="338455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08520" y="-99392"/>
            <a:ext cx="9361040" cy="6957392"/>
          </a:xfrm>
          <a:prstGeom prst="frame">
            <a:avLst>
              <a:gd name="adj1" fmla="val 3295"/>
            </a:avLst>
          </a:prstGeom>
          <a:solidFill>
            <a:srgbClr val="1D148E"/>
          </a:solidFill>
          <a:ln>
            <a:solidFill>
              <a:srgbClr val="1D14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black"/>
              </a:solidFill>
            </a:endParaRPr>
          </a:p>
        </p:txBody>
      </p:sp>
      <p:sp>
        <p:nvSpPr>
          <p:cNvPr id="3" name="TextBox 1"/>
          <p:cNvSpPr txBox="1">
            <a:spLocks noChangeArrowheads="1"/>
          </p:cNvSpPr>
          <p:nvPr/>
        </p:nvSpPr>
        <p:spPr bwMode="auto">
          <a:xfrm>
            <a:off x="4626260" y="927811"/>
            <a:ext cx="431760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solidFill>
                  <a:srgbClr val="1F497D"/>
                </a:solidFill>
                <a:latin typeface="Arial" panose="020B0604020202020204" pitchFamily="34" charset="0"/>
                <a:cs typeface="Arial" panose="020B0604020202020204" pitchFamily="34" charset="0"/>
              </a:rPr>
              <a:t>“Our school’s work on Academic Resilience has begun a transformation. .. The work has opened a door that allows staff to genuinely care and nurture …It gave us all the “permission” to show we care.  We are now designing and implementing systems that really support the “whole person”.  Since October we have launched 26 new initiatives (both small and large) under the resilience banner.  Cumulatively, these changes and developments will lead to a bigger and brighter future for the young people in our school.”</a:t>
            </a:r>
            <a:endParaRPr lang="en-GB" altLang="en-US" sz="2000" dirty="0">
              <a:solidFill>
                <a:srgbClr val="000000"/>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857965"/>
            <a:ext cx="2877443" cy="100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046163"/>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a:spLocks noChangeArrowheads="1"/>
          </p:cNvSpPr>
          <p:nvPr/>
        </p:nvSpPr>
        <p:spPr bwMode="auto">
          <a:xfrm>
            <a:off x="827584" y="5041466"/>
            <a:ext cx="3167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dirty="0">
                <a:solidFill>
                  <a:srgbClr val="1F497D"/>
                </a:solidFill>
                <a:latin typeface="Arial" panose="020B0604020202020204" pitchFamily="34" charset="0"/>
                <a:cs typeface="Arial" panose="020B0604020202020204" pitchFamily="34" charset="0"/>
              </a:rPr>
              <a:t>Mark Taylor, Dep. Head and lead for the project</a:t>
            </a:r>
          </a:p>
        </p:txBody>
      </p:sp>
    </p:spTree>
    <p:extLst>
      <p:ext uri="{BB962C8B-B14F-4D97-AF65-F5344CB8AC3E}">
        <p14:creationId xmlns:p14="http://schemas.microsoft.com/office/powerpoint/2010/main" val="196475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Eleanor Smith, Special School, Newham</a:t>
            </a:r>
            <a:endParaRPr lang="en-GB" dirty="0"/>
          </a:p>
        </p:txBody>
      </p:sp>
      <p:sp>
        <p:nvSpPr>
          <p:cNvPr id="54275" name="Content Placeholder 2"/>
          <p:cNvSpPr>
            <a:spLocks noGrp="1"/>
          </p:cNvSpPr>
          <p:nvPr>
            <p:ph idx="1"/>
          </p:nvPr>
        </p:nvSpPr>
        <p:spPr/>
        <p:txBody>
          <a:bodyPr/>
          <a:lstStyle/>
          <a:p>
            <a:r>
              <a:rPr lang="en-GB" altLang="en-US" smtClean="0"/>
              <a:t>Resilience project - Pulling together all the support we give to young people</a:t>
            </a:r>
          </a:p>
          <a:p>
            <a:r>
              <a:rPr lang="en-GB" altLang="en-US" smtClean="0"/>
              <a:t>‘Collaborative enquiry’ – all staff including cooks, cleaners, support staff</a:t>
            </a:r>
          </a:p>
          <a:p>
            <a:r>
              <a:rPr lang="en-GB" altLang="en-US" smtClean="0"/>
              <a:t>Gives us a common language in order to talk about the children’s needs and to help us meet those needs</a:t>
            </a:r>
          </a:p>
          <a:p>
            <a:r>
              <a:rPr lang="en-GB" altLang="en-US" smtClean="0"/>
              <a:t>Developed tools – drawing, talking, thinking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l="26067" t="26057" r="21513" b="4488"/>
          <a:stretch>
            <a:fillRect/>
          </a:stretch>
        </p:blipFill>
        <p:spPr bwMode="auto">
          <a:xfrm>
            <a:off x="1403350" y="1268413"/>
            <a:ext cx="7405688" cy="508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299" name="TextBox 3"/>
          <p:cNvSpPr txBox="1">
            <a:spLocks noChangeArrowheads="1"/>
          </p:cNvSpPr>
          <p:nvPr/>
        </p:nvSpPr>
        <p:spPr bwMode="auto">
          <a:xfrm>
            <a:off x="611188" y="668338"/>
            <a:ext cx="295275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sz="2000">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sz="2000">
                <a:solidFill>
                  <a:schemeClr val="tx2"/>
                </a:solidFill>
                <a:latin typeface="Franklin Gothic Book" pitchFamily="34" charset="0"/>
              </a:defRPr>
            </a:lvl9pPr>
          </a:lstStyle>
          <a:p>
            <a:pPr eaLnBrk="1" hangingPunct="1">
              <a:spcBef>
                <a:spcPct val="0"/>
              </a:spcBef>
              <a:buClrTx/>
              <a:buSzTx/>
              <a:buFontTx/>
              <a:buNone/>
            </a:pPr>
            <a:r>
              <a:rPr lang="en-GB" altLang="en-US" sz="2800" b="1" dirty="0">
                <a:solidFill>
                  <a:srgbClr val="2A2476"/>
                </a:solidFill>
                <a:latin typeface="Arial" panose="020B0604020202020204" pitchFamily="34" charset="0"/>
                <a:cs typeface="Arial" panose="020B0604020202020204" pitchFamily="34" charset="0"/>
              </a:rPr>
              <a:t>Lionel</a:t>
            </a:r>
          </a:p>
          <a:p>
            <a:pPr eaLnBrk="1" hangingPunct="1">
              <a:spcBef>
                <a:spcPct val="0"/>
              </a:spcBef>
              <a:buClrTx/>
              <a:buSzTx/>
              <a:buFontTx/>
              <a:buNone/>
            </a:pPr>
            <a:r>
              <a:rPr lang="en-GB" altLang="en-US" sz="2400" dirty="0">
                <a:solidFill>
                  <a:srgbClr val="2A2476"/>
                </a:solidFill>
                <a:latin typeface="Arial" panose="020B0604020202020204" pitchFamily="34" charset="0"/>
                <a:cs typeface="Arial" panose="020B0604020202020204" pitchFamily="34" charset="0"/>
              </a:rPr>
              <a:t>Agency Education Support Worker</a:t>
            </a:r>
          </a:p>
          <a:p>
            <a:pPr eaLnBrk="1" hangingPunct="1">
              <a:spcBef>
                <a:spcPct val="0"/>
              </a:spcBef>
              <a:buClrTx/>
              <a:buSzTx/>
              <a:buFontTx/>
              <a:buNone/>
            </a:pPr>
            <a:endParaRPr lang="en-GB" altLang="en-US" sz="2400" dirty="0">
              <a:solidFill>
                <a:srgbClr val="2A2476"/>
              </a:solidFill>
              <a:latin typeface="Arial" panose="020B0604020202020204" pitchFamily="34" charset="0"/>
              <a:cs typeface="Arial" panose="020B0604020202020204" pitchFamily="34" charset="0"/>
            </a:endParaRPr>
          </a:p>
          <a:p>
            <a:pPr eaLnBrk="1" hangingPunct="1">
              <a:spcBef>
                <a:spcPct val="0"/>
              </a:spcBef>
              <a:buClrTx/>
              <a:buSzTx/>
              <a:buFontTx/>
              <a:buNone/>
            </a:pPr>
            <a:r>
              <a:rPr lang="en-GB" altLang="en-US" sz="2400" i="1" dirty="0">
                <a:solidFill>
                  <a:srgbClr val="2A2476"/>
                </a:solidFill>
                <a:latin typeface="Arial" panose="020B0604020202020204" pitchFamily="34" charset="0"/>
                <a:cs typeface="Arial" panose="020B0604020202020204" pitchFamily="34" charset="0"/>
              </a:rPr>
              <a:t>‘Mrs </a:t>
            </a:r>
            <a:r>
              <a:rPr lang="en-GB" altLang="en-US" sz="2400" i="1" dirty="0" err="1">
                <a:solidFill>
                  <a:srgbClr val="2A2476"/>
                </a:solidFill>
                <a:latin typeface="Arial" panose="020B0604020202020204" pitchFamily="34" charset="0"/>
                <a:cs typeface="Arial" panose="020B0604020202020204" pitchFamily="34" charset="0"/>
              </a:rPr>
              <a:t>Aldis</a:t>
            </a:r>
            <a:r>
              <a:rPr lang="en-GB" altLang="en-US" sz="2400" i="1" dirty="0">
                <a:solidFill>
                  <a:srgbClr val="2A2476"/>
                </a:solidFill>
                <a:latin typeface="Arial" panose="020B0604020202020204" pitchFamily="34" charset="0"/>
                <a:cs typeface="Arial" panose="020B0604020202020204" pitchFamily="34" charset="0"/>
              </a:rPr>
              <a:t> was </a:t>
            </a:r>
          </a:p>
          <a:p>
            <a:pPr eaLnBrk="1" hangingPunct="1">
              <a:spcBef>
                <a:spcPct val="0"/>
              </a:spcBef>
              <a:buClrTx/>
              <a:buSzTx/>
              <a:buFontTx/>
              <a:buNone/>
            </a:pPr>
            <a:r>
              <a:rPr lang="en-GB" altLang="en-US" sz="2400" i="1" dirty="0">
                <a:solidFill>
                  <a:srgbClr val="2A2476"/>
                </a:solidFill>
                <a:latin typeface="Arial" panose="020B0604020202020204" pitchFamily="34" charset="0"/>
                <a:cs typeface="Arial" panose="020B0604020202020204" pitchFamily="34" charset="0"/>
              </a:rPr>
              <a:t>her name…’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Contact </a:t>
            </a:r>
            <a:r>
              <a:rPr lang="en-GB" dirty="0" err="1" smtClean="0"/>
              <a:t>YoungMinds</a:t>
            </a:r>
            <a:r>
              <a:rPr lang="en-GB" dirty="0" smtClean="0"/>
              <a:t> for more information</a:t>
            </a:r>
            <a:br>
              <a:rPr lang="en-GB" dirty="0" smtClean="0"/>
            </a:br>
            <a:endParaRPr lang="en-GB" dirty="0"/>
          </a:p>
        </p:txBody>
      </p:sp>
      <p:sp>
        <p:nvSpPr>
          <p:cNvPr id="3" name="Content Placeholder 2"/>
          <p:cNvSpPr>
            <a:spLocks noGrp="1"/>
          </p:cNvSpPr>
          <p:nvPr>
            <p:ph idx="1"/>
          </p:nvPr>
        </p:nvSpPr>
        <p:spPr>
          <a:xfrm>
            <a:off x="251520" y="2276872"/>
            <a:ext cx="8686800" cy="1930400"/>
          </a:xfrm>
        </p:spPr>
        <p:txBody>
          <a:bodyPr/>
          <a:lstStyle/>
          <a:p>
            <a:pPr marL="0" indent="0">
              <a:buClr>
                <a:srgbClr val="F0A22E"/>
              </a:buClr>
              <a:buFont typeface="Wingdings 2" pitchFamily="18" charset="2"/>
              <a:buNone/>
              <a:defRPr/>
            </a:pPr>
            <a:r>
              <a:rPr lang="en-GB" sz="2000" dirty="0"/>
              <a:t>Academic Resilience - beating the odds for better results, is an approach for schools devised by Lisa Williams and Professor Angie Hart and adopted by </a:t>
            </a:r>
            <a:r>
              <a:rPr lang="en-GB" sz="2000" dirty="0" err="1"/>
              <a:t>YoungMinds</a:t>
            </a:r>
            <a:r>
              <a:rPr lang="en-GB" sz="2000" dirty="0"/>
              <a:t>. Based on Professor Hart's collaborative resilience work at the University of Brighton and </a:t>
            </a:r>
            <a:r>
              <a:rPr lang="en-GB" sz="2000" dirty="0" err="1"/>
              <a:t>Boingboing</a:t>
            </a:r>
            <a:r>
              <a:rPr lang="en-GB" sz="2000" dirty="0"/>
              <a:t>, </a:t>
            </a:r>
            <a:r>
              <a:rPr lang="en-GB" sz="2000" dirty="0" err="1"/>
              <a:t>YoungMinds</a:t>
            </a:r>
            <a:r>
              <a:rPr lang="en-GB" sz="2000" dirty="0"/>
              <a:t> continues to work in partnership with them to develop the approach and support for schools.</a:t>
            </a:r>
          </a:p>
          <a:p>
            <a:pPr>
              <a:defRPr/>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This presentation</a:t>
            </a:r>
            <a:endParaRPr lang="en-GB" dirty="0"/>
          </a:p>
        </p:txBody>
      </p:sp>
      <p:sp>
        <p:nvSpPr>
          <p:cNvPr id="38915" name="Content Placeholder 2"/>
          <p:cNvSpPr>
            <a:spLocks noGrp="1"/>
          </p:cNvSpPr>
          <p:nvPr>
            <p:ph idx="1"/>
          </p:nvPr>
        </p:nvSpPr>
        <p:spPr/>
        <p:txBody>
          <a:bodyPr/>
          <a:lstStyle/>
          <a:p>
            <a:r>
              <a:rPr lang="en-GB" altLang="en-US" smtClean="0"/>
              <a:t>Introduce Academic Resilience and the concepts behind it</a:t>
            </a:r>
          </a:p>
          <a:p>
            <a:r>
              <a:rPr lang="en-GB" altLang="en-US" smtClean="0"/>
              <a:t>Why it matters</a:t>
            </a:r>
          </a:p>
          <a:p>
            <a:r>
              <a:rPr lang="en-GB" altLang="en-US" smtClean="0"/>
              <a:t>What a school can do to promote it</a:t>
            </a:r>
          </a:p>
          <a:p>
            <a:r>
              <a:rPr lang="en-GB" altLang="en-US" smtClean="0"/>
              <a:t>Think about how well we are doing as a school</a:t>
            </a:r>
          </a:p>
          <a:p>
            <a:r>
              <a:rPr lang="en-GB" altLang="en-US" smtClean="0"/>
              <a:t>Some things to try</a:t>
            </a:r>
          </a:p>
          <a:p>
            <a:endParaRPr lang="en-GB"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GB" dirty="0" smtClean="0">
                <a:latin typeface="Arial" charset="0"/>
                <a:cs typeface="Arial" charset="0"/>
              </a:rPr>
              <a:t>Resilience can be thought of as</a:t>
            </a:r>
          </a:p>
        </p:txBody>
      </p:sp>
      <p:sp>
        <p:nvSpPr>
          <p:cNvPr id="39939" name="Content Placeholder 2"/>
          <p:cNvSpPr>
            <a:spLocks noGrp="1"/>
          </p:cNvSpPr>
          <p:nvPr>
            <p:ph idx="1"/>
          </p:nvPr>
        </p:nvSpPr>
        <p:spPr>
          <a:xfrm>
            <a:off x="323528" y="1916832"/>
            <a:ext cx="8686800" cy="3744416"/>
          </a:xfrm>
        </p:spPr>
        <p:txBody>
          <a:bodyPr/>
          <a:lstStyle/>
          <a:p>
            <a:pPr>
              <a:buFont typeface="Arial" charset="0"/>
              <a:buChar char="•"/>
            </a:pPr>
            <a:r>
              <a:rPr lang="en-GB" altLang="en-US" sz="2200" dirty="0" smtClean="0">
                <a:latin typeface="Arial" charset="0"/>
                <a:cs typeface="Arial" charset="0"/>
              </a:rPr>
              <a:t>Normal development under difficult circumstances. Relative good result despite experiences with situations that have been shown to carry substantial risk for the development of psychopathology  (Rutter)</a:t>
            </a:r>
          </a:p>
          <a:p>
            <a:pPr>
              <a:buFont typeface="Arial" charset="0"/>
              <a:buChar char="•"/>
            </a:pPr>
            <a:r>
              <a:rPr lang="en-GB" altLang="en-US" sz="2200" dirty="0" smtClean="0">
                <a:latin typeface="Arial" charset="0"/>
                <a:cs typeface="Arial" charset="0"/>
              </a:rPr>
              <a:t>Ordinary magic in the minds, brains and bodies of children, in their families and relationships and in their communities (</a:t>
            </a:r>
            <a:r>
              <a:rPr lang="en-GB" altLang="en-US" sz="2200" dirty="0" err="1" smtClean="0">
                <a:latin typeface="Arial" charset="0"/>
                <a:cs typeface="Arial" charset="0"/>
              </a:rPr>
              <a:t>Masten</a:t>
            </a:r>
            <a:r>
              <a:rPr lang="en-GB" altLang="en-US" sz="2200" dirty="0" smtClean="0">
                <a:latin typeface="Arial" charset="0"/>
                <a:cs typeface="Arial" charset="0"/>
              </a:rPr>
              <a:t>)</a:t>
            </a:r>
          </a:p>
          <a:p>
            <a:pPr>
              <a:buFont typeface="Arial" charset="0"/>
              <a:buChar char="•"/>
            </a:pPr>
            <a:r>
              <a:rPr lang="en-GB" altLang="en-US" sz="2200" dirty="0" smtClean="0">
                <a:latin typeface="Arial" charset="0"/>
                <a:cs typeface="Arial" charset="0"/>
              </a:rPr>
              <a:t>An emergent property of a hierarchically organised set of protective systems that cumulatively buffer the effects of adversity and can therefore rarely, if ever, be regarded as an intrinsic property of individuals (</a:t>
            </a:r>
            <a:r>
              <a:rPr lang="en-GB" altLang="en-US" sz="2200" dirty="0" err="1" smtClean="0">
                <a:latin typeface="Arial" charset="0"/>
                <a:cs typeface="Arial" charset="0"/>
              </a:rPr>
              <a:t>Roisman</a:t>
            </a:r>
            <a:r>
              <a:rPr lang="en-GB" altLang="en-US" sz="2200" dirty="0" smtClean="0">
                <a:latin typeface="Arial" charset="0"/>
                <a:cs typeface="Arial" charset="0"/>
              </a:rPr>
              <a:t> et al)</a:t>
            </a:r>
          </a:p>
          <a:p>
            <a:pPr>
              <a:buFont typeface="Arial" charset="0"/>
              <a:buNone/>
            </a:pPr>
            <a:endParaRPr lang="en-GB" alt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pPr eaLnBrk="1" hangingPunct="1"/>
            <a:endParaRPr lang="en-US" altLang="en-US" smtClean="0"/>
          </a:p>
        </p:txBody>
      </p:sp>
      <p:sp>
        <p:nvSpPr>
          <p:cNvPr id="40963" name="Rectangle 3"/>
          <p:cNvSpPr>
            <a:spLocks noGrp="1" noChangeArrowheads="1"/>
          </p:cNvSpPr>
          <p:nvPr>
            <p:ph type="subTitle" idx="4294967295"/>
          </p:nvPr>
        </p:nvSpPr>
        <p:spPr>
          <a:xfrm>
            <a:off x="381000" y="3886200"/>
            <a:ext cx="8458200" cy="914400"/>
          </a:xfrm>
        </p:spPr>
        <p:txBody>
          <a:bodyPr/>
          <a:lstStyle/>
          <a:p>
            <a:pPr eaLnBrk="1" hangingPunct="1"/>
            <a:endParaRPr lang="en-US" altLang="en-US" smtClean="0"/>
          </a:p>
        </p:txBody>
      </p:sp>
      <p:pic>
        <p:nvPicPr>
          <p:cNvPr id="40964" name="Picture 4" descr="3138127-3138127-young-super-he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238" y="-315913"/>
            <a:ext cx="10688638"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250825" y="404813"/>
            <a:ext cx="4321175"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altLang="en-US" sz="3600" dirty="0">
                <a:solidFill>
                  <a:srgbClr val="2A2476"/>
                </a:solidFill>
                <a:latin typeface="Arial" panose="020B0604020202020204" pitchFamily="34" charset="0"/>
                <a:cs typeface="Arial" panose="020B0604020202020204" pitchFamily="34" charset="0"/>
              </a:rPr>
              <a:t>Some key ideas…</a:t>
            </a:r>
          </a:p>
          <a:p>
            <a:pPr>
              <a:defRPr/>
            </a:pPr>
            <a:endParaRPr lang="en-GB" altLang="en-US" sz="2800" dirty="0">
              <a:solidFill>
                <a:srgbClr val="2A247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GB" altLang="en-US" sz="2800" dirty="0">
                <a:solidFill>
                  <a:srgbClr val="2A2476"/>
                </a:solidFill>
                <a:latin typeface="Arial" panose="020B0604020202020204" pitchFamily="34" charset="0"/>
                <a:cs typeface="Arial" panose="020B0604020202020204" pitchFamily="34" charset="0"/>
              </a:rPr>
              <a:t>Better than expected outcomes – in a context of adversity</a:t>
            </a:r>
          </a:p>
          <a:p>
            <a:pPr marL="457200" indent="-457200">
              <a:buFont typeface="Arial" panose="020B0604020202020204" pitchFamily="34" charset="0"/>
              <a:buChar char="•"/>
              <a:defRPr/>
            </a:pPr>
            <a:r>
              <a:rPr lang="en-GB" altLang="en-US" sz="2800" dirty="0">
                <a:solidFill>
                  <a:srgbClr val="2A2476"/>
                </a:solidFill>
                <a:latin typeface="Arial" panose="020B0604020202020204" pitchFamily="34" charset="0"/>
                <a:cs typeface="Arial" panose="020B0604020202020204" pitchFamily="34" charset="0"/>
              </a:rPr>
              <a:t>Bouncing back/up</a:t>
            </a:r>
          </a:p>
          <a:p>
            <a:pPr marL="457200" indent="-457200">
              <a:buFont typeface="Arial" panose="020B0604020202020204" pitchFamily="34" charset="0"/>
              <a:buChar char="•"/>
              <a:defRPr/>
            </a:pPr>
            <a:r>
              <a:rPr lang="en-GB" altLang="en-US" sz="2800" dirty="0">
                <a:solidFill>
                  <a:srgbClr val="2A2476"/>
                </a:solidFill>
                <a:latin typeface="Arial" panose="020B0604020202020204" pitchFamily="34" charset="0"/>
                <a:cs typeface="Arial" panose="020B0604020202020204" pitchFamily="34" charset="0"/>
              </a:rPr>
              <a:t>Asset or strength focused </a:t>
            </a:r>
          </a:p>
          <a:p>
            <a:pPr marL="457200" indent="-457200">
              <a:buFont typeface="Arial" panose="020B0604020202020204" pitchFamily="34" charset="0"/>
              <a:buChar char="•"/>
              <a:defRPr/>
            </a:pPr>
            <a:r>
              <a:rPr lang="en-GB" altLang="en-US" sz="2800" dirty="0">
                <a:solidFill>
                  <a:srgbClr val="2A2476"/>
                </a:solidFill>
                <a:latin typeface="Arial" panose="020B0604020202020204" pitchFamily="34" charset="0"/>
                <a:cs typeface="Arial" panose="020B0604020202020204" pitchFamily="34" charset="0"/>
              </a:rPr>
              <a:t>Compensatory experience – mitigating</a:t>
            </a:r>
          </a:p>
          <a:p>
            <a:pPr marL="457200" indent="-457200">
              <a:buFont typeface="Arial" panose="020B0604020202020204" pitchFamily="34" charset="0"/>
              <a:buChar char="•"/>
              <a:defRPr/>
            </a:pPr>
            <a:endParaRPr lang="en-GB" altLang="en-US" sz="2800" dirty="0">
              <a:solidFill>
                <a:srgbClr val="3333CC"/>
              </a:solidFill>
              <a:latin typeface="Britannic Bold" pitchFamily="34" charset="0"/>
              <a:cs typeface="+mn-cs"/>
            </a:endParaRPr>
          </a:p>
          <a:p>
            <a:pPr>
              <a:defRPr/>
            </a:pPr>
            <a:endParaRPr lang="en-GB" altLang="en-US" sz="3600" b="1" dirty="0">
              <a:solidFill>
                <a:srgbClr val="3333CC"/>
              </a:solidFill>
              <a:latin typeface="Britannic Bold" pitchFamily="34" charset="0"/>
              <a:cs typeface="+mn-cs"/>
            </a:endParaRPr>
          </a:p>
          <a:p>
            <a:pPr>
              <a:defRPr/>
            </a:pPr>
            <a:endParaRPr lang="en-GB" altLang="en-US" sz="3600" b="1" dirty="0">
              <a:solidFill>
                <a:srgbClr val="000000"/>
              </a:solidFill>
              <a:latin typeface="Britannic Bold" pitchFamily="34" charset="0"/>
              <a:cs typeface="+mn-cs"/>
            </a:endParaRPr>
          </a:p>
          <a:p>
            <a:pPr>
              <a:defRPr/>
            </a:pPr>
            <a:endParaRPr lang="en-GB" altLang="en-US" sz="2800" dirty="0">
              <a:solidFill>
                <a:srgbClr val="000000"/>
              </a:solidFill>
              <a:latin typeface="Britannic Bold" pitchFamily="34"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Academic resilience</a:t>
            </a:r>
            <a:endParaRPr lang="en-GB" dirty="0"/>
          </a:p>
        </p:txBody>
      </p:sp>
      <p:sp>
        <p:nvSpPr>
          <p:cNvPr id="17411" name="Content Placeholder 2"/>
          <p:cNvSpPr>
            <a:spLocks noGrp="1"/>
          </p:cNvSpPr>
          <p:nvPr>
            <p:ph idx="1"/>
          </p:nvPr>
        </p:nvSpPr>
        <p:spPr>
          <a:xfrm>
            <a:off x="323528" y="1916832"/>
            <a:ext cx="8686800" cy="3744416"/>
          </a:xfrm>
        </p:spPr>
        <p:txBody>
          <a:bodyPr/>
          <a:lstStyle/>
          <a:p>
            <a:pPr>
              <a:buFont typeface="Arial" charset="0"/>
              <a:buChar char="•"/>
            </a:pPr>
            <a:r>
              <a:rPr lang="en-GB" altLang="en-US" dirty="0" smtClean="0"/>
              <a:t>Academic resilience means students achieving good educational outcomes despite adversity. For schools, promoting it involves strategic planning and detailed practice involving the whole school community to help vulnerable young people do better than their circumstances might have predicted.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sz="2600" dirty="0" smtClean="0"/>
              <a:t>Link between academic achievement and resilience</a:t>
            </a:r>
            <a:endParaRPr sz="2600" dirty="0"/>
          </a:p>
        </p:txBody>
      </p:sp>
      <p:sp>
        <p:nvSpPr>
          <p:cNvPr id="43011" name="Content Placeholder 2"/>
          <p:cNvSpPr>
            <a:spLocks noGrp="1"/>
          </p:cNvSpPr>
          <p:nvPr>
            <p:ph idx="1"/>
          </p:nvPr>
        </p:nvSpPr>
        <p:spPr>
          <a:xfrm>
            <a:off x="323528" y="1916832"/>
            <a:ext cx="8686800" cy="3744416"/>
          </a:xfrm>
        </p:spPr>
        <p:txBody>
          <a:bodyPr/>
          <a:lstStyle/>
          <a:p>
            <a:pPr eaLnBrk="1" hangingPunct="1"/>
            <a:r>
              <a:rPr lang="en-GB" altLang="en-US" dirty="0" smtClean="0">
                <a:latin typeface="Arial" charset="0"/>
                <a:cs typeface="Arial" charset="0"/>
              </a:rPr>
              <a:t>It is now well evidenced that early intervention in emotional difficulties improves outcomes for children, families and wider society including </a:t>
            </a:r>
          </a:p>
          <a:p>
            <a:pPr lvl="1" eaLnBrk="1" hangingPunct="1"/>
            <a:r>
              <a:rPr lang="en-GB" altLang="en-US" dirty="0" smtClean="0">
                <a:latin typeface="Arial" charset="0"/>
                <a:cs typeface="Arial" charset="0"/>
              </a:rPr>
              <a:t>increased learning and educational attainment,</a:t>
            </a:r>
          </a:p>
          <a:p>
            <a:pPr lvl="1" eaLnBrk="1" hangingPunct="1"/>
            <a:r>
              <a:rPr lang="en-GB" altLang="en-US" dirty="0" smtClean="0">
                <a:latin typeface="Arial" charset="0"/>
                <a:cs typeface="Arial" charset="0"/>
              </a:rPr>
              <a:t> improved behaviour and attendance at school, </a:t>
            </a:r>
          </a:p>
          <a:p>
            <a:pPr lvl="1" eaLnBrk="1" hangingPunct="1"/>
            <a:r>
              <a:rPr lang="en-GB" altLang="en-US" dirty="0" smtClean="0">
                <a:latin typeface="Arial" charset="0"/>
                <a:cs typeface="Arial" charset="0"/>
              </a:rPr>
              <a:t>better physical health</a:t>
            </a:r>
          </a:p>
          <a:p>
            <a:pPr lvl="1" eaLnBrk="1" hangingPunct="1"/>
            <a:r>
              <a:rPr lang="en-GB" altLang="en-US" dirty="0" smtClean="0">
                <a:latin typeface="Arial" charset="0"/>
                <a:cs typeface="Arial" charset="0"/>
              </a:rPr>
              <a:t>improved long term mental health.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dirty="0" smtClean="0"/>
              <a:t>Resilience research</a:t>
            </a:r>
            <a:endParaRPr dirty="0"/>
          </a:p>
        </p:txBody>
      </p:sp>
      <p:sp>
        <p:nvSpPr>
          <p:cNvPr id="44035" name="Content Placeholder 2"/>
          <p:cNvSpPr>
            <a:spLocks noGrp="1"/>
          </p:cNvSpPr>
          <p:nvPr>
            <p:ph idx="1"/>
          </p:nvPr>
        </p:nvSpPr>
        <p:spPr>
          <a:xfrm>
            <a:off x="323528" y="1844824"/>
            <a:ext cx="8686800" cy="3888457"/>
          </a:xfrm>
        </p:spPr>
        <p:txBody>
          <a:bodyPr/>
          <a:lstStyle/>
          <a:p>
            <a:pPr eaLnBrk="1" hangingPunct="1"/>
            <a:r>
              <a:rPr lang="en-GB" altLang="en-US" sz="2400" dirty="0" smtClean="0">
                <a:latin typeface="Arial" charset="0"/>
                <a:cs typeface="Arial" charset="0"/>
              </a:rPr>
              <a:t>Resilience is highly correlated with academic achievement and educational success (Werner and Smith 1992).</a:t>
            </a:r>
            <a:r>
              <a:rPr lang="en-GB" altLang="en-US" sz="2400" i="1" dirty="0" smtClean="0">
                <a:latin typeface="Arial" charset="0"/>
                <a:cs typeface="Arial" charset="0"/>
              </a:rPr>
              <a:t> </a:t>
            </a:r>
          </a:p>
          <a:p>
            <a:pPr eaLnBrk="1" hangingPunct="1"/>
            <a:r>
              <a:rPr lang="en-GB" altLang="en-US" sz="2400" dirty="0" smtClean="0">
                <a:latin typeface="Arial" charset="0"/>
                <a:cs typeface="Arial" charset="0"/>
              </a:rPr>
              <a:t>Research identifies protective factors that buffer risk – all of which can be provided in or through school, such as caring relationships, positive and high expectations, and opportunities to participate and contribute (Benard,1991).</a:t>
            </a:r>
          </a:p>
          <a:p>
            <a:pPr eaLnBrk="1" hangingPunct="1"/>
            <a:r>
              <a:rPr lang="en-GB" altLang="en-US" sz="2400" dirty="0" smtClean="0">
                <a:latin typeface="Arial" charset="0"/>
                <a:cs typeface="Arial" charset="0"/>
              </a:rPr>
              <a:t>Studies suggest that children from high risk backgrounds who form attachments with a confiding adult outside their immediate family are more resilient to the effects of family adversity. Fergusson and </a:t>
            </a:r>
            <a:r>
              <a:rPr lang="en-GB" altLang="en-US" sz="2400" dirty="0" err="1" smtClean="0">
                <a:latin typeface="Arial" charset="0"/>
                <a:cs typeface="Arial" charset="0"/>
              </a:rPr>
              <a:t>Horwood</a:t>
            </a:r>
            <a:r>
              <a:rPr lang="en-GB" altLang="en-US" sz="2400" dirty="0" smtClean="0">
                <a:latin typeface="Arial" charset="0"/>
                <a:cs typeface="Arial" charset="0"/>
              </a:rPr>
              <a:t> (2003 ).  </a:t>
            </a:r>
          </a:p>
          <a:p>
            <a:pPr eaLnBrk="1" hangingPunct="1"/>
            <a:endParaRPr lang="en-GB" altLang="en-US" sz="2400" dirty="0" smtClean="0">
              <a:latin typeface="Arial" charset="0"/>
              <a:cs typeface="Arial" charset="0"/>
            </a:endParaRPr>
          </a:p>
          <a:p>
            <a:pPr eaLnBrk="1" hangingPunct="1"/>
            <a:endParaRPr lang="en-GB" alt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This is not about….</a:t>
            </a:r>
            <a:endParaRPr lang="en-GB" dirty="0"/>
          </a:p>
        </p:txBody>
      </p:sp>
      <p:sp>
        <p:nvSpPr>
          <p:cNvPr id="45059" name="Content Placeholder 2"/>
          <p:cNvSpPr>
            <a:spLocks noGrp="1"/>
          </p:cNvSpPr>
          <p:nvPr>
            <p:ph idx="1"/>
          </p:nvPr>
        </p:nvSpPr>
        <p:spPr/>
        <p:txBody>
          <a:bodyPr/>
          <a:lstStyle/>
          <a:p>
            <a:r>
              <a:rPr lang="en-GB" altLang="en-US" sz="2400" dirty="0" smtClean="0"/>
              <a:t>Social and emotional aspects of learning (although that is linked)</a:t>
            </a:r>
          </a:p>
          <a:p>
            <a:r>
              <a:rPr lang="en-GB" altLang="en-US" sz="2400" dirty="0" smtClean="0"/>
              <a:t>A one off programme such as mindfulness in the classroom or mental toughness – it is about integrating approaches in to core business across school and sustaining it</a:t>
            </a:r>
          </a:p>
          <a:p>
            <a:r>
              <a:rPr lang="en-GB" altLang="en-US" sz="2400" dirty="0" smtClean="0"/>
              <a:t>It is not a fad based on some new bright ideas…it is drawn from years of research across the world that asks ‘how come child A did better than child B when they both grew up in similarly difficult and adverse circumstances – what made the difference?’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It</a:t>
            </a:r>
            <a:r>
              <a:rPr lang="en-GB" i="1" dirty="0" smtClean="0"/>
              <a:t> IS </a:t>
            </a:r>
            <a:r>
              <a:rPr lang="en-GB" dirty="0" smtClean="0"/>
              <a:t>about……</a:t>
            </a:r>
            <a:endParaRPr lang="en-GB" dirty="0"/>
          </a:p>
        </p:txBody>
      </p:sp>
      <p:sp>
        <p:nvSpPr>
          <p:cNvPr id="46083" name="Content Placeholder 2"/>
          <p:cNvSpPr>
            <a:spLocks noGrp="1"/>
          </p:cNvSpPr>
          <p:nvPr>
            <p:ph idx="1"/>
          </p:nvPr>
        </p:nvSpPr>
        <p:spPr>
          <a:xfrm>
            <a:off x="323528" y="1844824"/>
            <a:ext cx="8686800" cy="3744416"/>
          </a:xfrm>
        </p:spPr>
        <p:txBody>
          <a:bodyPr/>
          <a:lstStyle/>
          <a:p>
            <a:r>
              <a:rPr lang="en-GB" altLang="en-US" sz="2000" dirty="0" smtClean="0"/>
              <a:t>Not treating all pupils the same – they don’t all start from the same place</a:t>
            </a:r>
          </a:p>
          <a:p>
            <a:r>
              <a:rPr lang="en-GB" altLang="en-US" sz="2000" dirty="0" smtClean="0"/>
              <a:t>early intervention – identifying which pupils are at greater risk of poorer outcomes (educational and otherwise) and targeting what you do to build them up alongside your universal resilience approaches for all pupils</a:t>
            </a:r>
          </a:p>
          <a:p>
            <a:r>
              <a:rPr lang="en-GB" altLang="en-US" sz="2000" dirty="0" smtClean="0"/>
              <a:t>Some things to try based on evidence of what works. They might not be rocket science but put together and consistently practiced will make a difference.</a:t>
            </a:r>
          </a:p>
          <a:p>
            <a:r>
              <a:rPr lang="en-GB" altLang="en-US" sz="2000" dirty="0" smtClean="0"/>
              <a:t>Not giving up on vulnerable pupils who often leave us feel deskilled and/or frustrated</a:t>
            </a:r>
          </a:p>
          <a:p>
            <a:r>
              <a:rPr lang="en-GB" altLang="en-US" sz="2000" dirty="0" smtClean="0"/>
              <a:t>Not giving up on yourself as the adult that can help them to do better than you might have expected</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YoungMinds Training">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TotalTime>
  <Words>1782</Words>
  <Application>Microsoft Office PowerPoint</Application>
  <PresentationFormat>On-screen Show (4:3)</PresentationFormat>
  <Paragraphs>144</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YoungMinds Training</vt:lpstr>
      <vt:lpstr>Academic Resilience</vt:lpstr>
      <vt:lpstr>This presentation</vt:lpstr>
      <vt:lpstr>Resilience can be thought of as</vt:lpstr>
      <vt:lpstr>PowerPoint Presentation</vt:lpstr>
      <vt:lpstr>Academic resilience</vt:lpstr>
      <vt:lpstr>Link between academic achievement and resilience</vt:lpstr>
      <vt:lpstr>Resilience research</vt:lpstr>
      <vt:lpstr>This is not about….</vt:lpstr>
      <vt:lpstr>It IS about……</vt:lpstr>
      <vt:lpstr>The kinds of things schools can do….</vt:lpstr>
      <vt:lpstr>Looking forward to some positive gossip!</vt:lpstr>
      <vt:lpstr>PowerPoint Presentation</vt:lpstr>
      <vt:lpstr>PowerPoint Presentation</vt:lpstr>
      <vt:lpstr>School Development Plan</vt:lpstr>
      <vt:lpstr>Activities</vt:lpstr>
      <vt:lpstr>PowerPoint Presentation</vt:lpstr>
      <vt:lpstr>Eleanor Smith, Special School, Newham</vt:lpstr>
      <vt:lpstr>PowerPoint Presentation</vt:lpstr>
      <vt:lpstr>Contact YoungMinds for more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Resilience</dc:title>
  <dc:creator>lisa</dc:creator>
  <cp:lastModifiedBy>BRIGNALL, Christina</cp:lastModifiedBy>
  <cp:revision>15</cp:revision>
  <dcterms:created xsi:type="dcterms:W3CDTF">2014-05-21T20:15:02Z</dcterms:created>
  <dcterms:modified xsi:type="dcterms:W3CDTF">2018-01-11T15:57:16Z</dcterms:modified>
</cp:coreProperties>
</file>